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9" roundtripDataSignature="AMtx7mhUmOCsC3UVCpDexiVPMProCKEv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4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6" name="Google Shape;76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4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4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, teksti ja ClipArt-kuva" type="txAndClipArt">
  <p:cSld name="TEXT_AND_CLIPAR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5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5"/>
          <p:cNvSpPr txBox="1"/>
          <p:nvPr>
            <p:ph idx="1" type="body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5"/>
          <p:cNvSpPr/>
          <p:nvPr>
            <p:ph idx="2" type="clipArt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</p:sp>
      <p:sp>
        <p:nvSpPr>
          <p:cNvPr id="25" name="Google Shape;25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1" name="Google Shape;41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3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4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4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6" name="Google Shape;56;p4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8" name="Google Shape;68;p4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hyperlink" Target="http://www.yliopistovalinnat.fi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image" Target="../media/image9.jpg"/><Relationship Id="rId5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jpg"/><Relationship Id="rId4" Type="http://schemas.openxmlformats.org/officeDocument/2006/relationships/hyperlink" Target="http://www.opintopolku.fi/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jpg"/><Relationship Id="rId4" Type="http://schemas.openxmlformats.org/officeDocument/2006/relationships/hyperlink" Target="https://yliopistovalinnat.fi/valintakokeet" TargetMode="External"/><Relationship Id="rId5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jpg"/></Relationships>
</file>

<file path=ppt/slides/_rels/slide22.xml.rels><?xml version="1.0" encoding="UTF-8" standalone="yes"?><Relationships xmlns="http://schemas.openxmlformats.org/package/2006/relationships"><Relationship Id="rId10" Type="http://schemas.openxmlformats.org/officeDocument/2006/relationships/hyperlink" Target="https://te-live.fi/lahetykset?keyword=abi-info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jpg"/><Relationship Id="rId4" Type="http://schemas.openxmlformats.org/officeDocument/2006/relationships/hyperlink" Target="https://www.ylioppilastutkinto.fi/ylioppilastutkinto/kokelaille" TargetMode="External"/><Relationship Id="rId9" Type="http://schemas.openxmlformats.org/officeDocument/2006/relationships/hyperlink" Target="https://tyomarkkinatori.fi/henkiloasiakkaat/tyottomyysturva/alle-25-vuotiaan-tyottomyysturva" TargetMode="External"/><Relationship Id="rId5" Type="http://schemas.openxmlformats.org/officeDocument/2006/relationships/hyperlink" Target="https://opintopolku.fi/konfo/fi/" TargetMode="External"/><Relationship Id="rId6" Type="http://schemas.openxmlformats.org/officeDocument/2006/relationships/hyperlink" Target="https://www.ammattikorkeakouluun.fi/" TargetMode="External"/><Relationship Id="rId7" Type="http://schemas.openxmlformats.org/officeDocument/2006/relationships/hyperlink" Target="https://yliopistovalinnat.fi/" TargetMode="External"/><Relationship Id="rId8" Type="http://schemas.openxmlformats.org/officeDocument/2006/relationships/hyperlink" Target="https://todistusvalinta.fi/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jpg"/><Relationship Id="rId4" Type="http://schemas.openxmlformats.org/officeDocument/2006/relationships/hyperlink" Target="https://po1nt.fi/ohjaamo_pieksamaki/ohjaamo-pieksamaki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yliopistovalinnat.fi/" TargetMode="Externa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bstrakti sumennettu kuva kirjastosta ja kirjahyllyistä" id="96" name="Google Shape;96;p1"/>
          <p:cNvPicPr preferRelativeResize="0"/>
          <p:nvPr/>
        </p:nvPicPr>
        <p:blipFill rotWithShape="1">
          <a:blip r:embed="rId3">
            <a:alphaModFix/>
          </a:blip>
          <a:srcRect b="12960" l="0" r="0" t="2771"/>
          <a:stretch/>
        </p:blipFill>
        <p:spPr>
          <a:xfrm>
            <a:off x="20" y="1"/>
            <a:ext cx="1219198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/>
          <p:nvPr/>
        </p:nvSpPr>
        <p:spPr>
          <a:xfrm flipH="1">
            <a:off x="2655438" y="838201"/>
            <a:ext cx="7098161" cy="4549051"/>
          </a:xfrm>
          <a:custGeom>
            <a:rect b="b" l="l" r="r" t="t"/>
            <a:pathLst>
              <a:path extrusionOk="0" h="5025119" w="6886274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 txBox="1"/>
          <p:nvPr>
            <p:ph idx="1" type="subTitle"/>
          </p:nvPr>
        </p:nvSpPr>
        <p:spPr>
          <a:xfrm>
            <a:off x="3380002" y="2030554"/>
            <a:ext cx="6421459" cy="33623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</a:pPr>
            <a:r>
              <a:rPr lang="en-US" sz="7200"/>
              <a:t>ABIEN KOTIVÄENILTA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Olet lämpimästi tervetullut!</a:t>
            </a:r>
            <a:endParaRPr sz="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64" name="Google Shape;164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65" name="Google Shape;16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" y="-34788"/>
            <a:ext cx="12064098" cy="695928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8"/>
          <p:cNvSpPr txBox="1"/>
          <p:nvPr/>
        </p:nvSpPr>
        <p:spPr>
          <a:xfrm>
            <a:off x="7970291" y="6271449"/>
            <a:ext cx="3629167" cy="4449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Lähde: </a:t>
            </a:r>
            <a:r>
              <a:rPr lang="en-US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www.yliopistovalinnat.fi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9"/>
          <p:cNvSpPr txBox="1"/>
          <p:nvPr>
            <p:ph type="title"/>
          </p:nvPr>
        </p:nvSpPr>
        <p:spPr>
          <a:xfrm>
            <a:off x="838200" y="365125"/>
            <a:ext cx="10515600" cy="8768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Monta väylää korkeakouluun</a:t>
            </a:r>
            <a:endParaRPr/>
          </a:p>
        </p:txBody>
      </p:sp>
      <p:grpSp>
        <p:nvGrpSpPr>
          <p:cNvPr id="172" name="Google Shape;172;p19"/>
          <p:cNvGrpSpPr/>
          <p:nvPr/>
        </p:nvGrpSpPr>
        <p:grpSpPr>
          <a:xfrm>
            <a:off x="1004347" y="1166122"/>
            <a:ext cx="10083276" cy="5296852"/>
            <a:chOff x="826926" y="47006"/>
            <a:chExt cx="10083276" cy="5296852"/>
          </a:xfrm>
        </p:grpSpPr>
        <p:sp>
          <p:nvSpPr>
            <p:cNvPr id="173" name="Google Shape;173;p19"/>
            <p:cNvSpPr/>
            <p:nvPr/>
          </p:nvSpPr>
          <p:spPr>
            <a:xfrm>
              <a:off x="826926" y="47006"/>
              <a:ext cx="10083221" cy="1467965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9"/>
            <p:cNvSpPr txBox="1"/>
            <p:nvPr/>
          </p:nvSpPr>
          <p:spPr>
            <a:xfrm>
              <a:off x="826926" y="413997"/>
              <a:ext cx="9716230" cy="7339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33025" lIns="106675" spcFirstLastPara="1" rIns="254000" wrap="square" tIns="1066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lang="en-US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Todistusvalinta (40-90 %) </a:t>
              </a:r>
              <a:endParaRPr/>
            </a:p>
          </p:txBody>
        </p:sp>
        <p:sp>
          <p:nvSpPr>
            <p:cNvPr id="175" name="Google Shape;175;p19"/>
            <p:cNvSpPr/>
            <p:nvPr/>
          </p:nvSpPr>
          <p:spPr>
            <a:xfrm>
              <a:off x="826926" y="1181414"/>
              <a:ext cx="2324182" cy="2715293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54813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9"/>
            <p:cNvSpPr txBox="1"/>
            <p:nvPr/>
          </p:nvSpPr>
          <p:spPr>
            <a:xfrm>
              <a:off x="826926" y="1181414"/>
              <a:ext cx="2324182" cy="2715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3-6 pisteytettävää yo-koetta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Voi olla lisäksi soveltuvuuskokeita (esim. kasvatusala)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Osa paikoista varattu ensikertalaisille</a:t>
              </a:r>
              <a:endParaRPr/>
            </a:p>
          </p:txBody>
        </p:sp>
        <p:sp>
          <p:nvSpPr>
            <p:cNvPr id="177" name="Google Shape;177;p19"/>
            <p:cNvSpPr/>
            <p:nvPr/>
          </p:nvSpPr>
          <p:spPr>
            <a:xfrm>
              <a:off x="3151109" y="536154"/>
              <a:ext cx="7759039" cy="1467965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A8D08C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9"/>
            <p:cNvSpPr txBox="1"/>
            <p:nvPr/>
          </p:nvSpPr>
          <p:spPr>
            <a:xfrm>
              <a:off x="3151109" y="903145"/>
              <a:ext cx="7392048" cy="7339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33025" lIns="106675" spcFirstLastPara="1" rIns="254000" wrap="square" tIns="1066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lang="en-US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Valintakoe  </a:t>
              </a:r>
              <a:endParaRPr/>
            </a:p>
          </p:txBody>
        </p:sp>
        <p:sp>
          <p:nvSpPr>
            <p:cNvPr id="179" name="Google Shape;179;p19"/>
            <p:cNvSpPr/>
            <p:nvPr/>
          </p:nvSpPr>
          <p:spPr>
            <a:xfrm>
              <a:off x="3147669" y="1632392"/>
              <a:ext cx="2767357" cy="3038313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54813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9"/>
            <p:cNvSpPr txBox="1"/>
            <p:nvPr/>
          </p:nvSpPr>
          <p:spPr>
            <a:xfrm>
              <a:off x="3147669" y="1632392"/>
              <a:ext cx="2767357" cy="30383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b="1"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AMK: 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opiskeluvalmiudet keskiössä</a:t>
              </a:r>
              <a:br>
                <a:rPr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-&gt; ei ennakkomateriaalia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b="1"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Yliopistot: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mahd. ennakkotehtäviä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valintakoeyhteistyö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ennakkomateriaali ja/ tai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lukion sisältöjä</a:t>
              </a:r>
              <a:endParaRPr/>
            </a:p>
          </p:txBody>
        </p:sp>
        <p:sp>
          <p:nvSpPr>
            <p:cNvPr id="181" name="Google Shape;181;p19"/>
            <p:cNvSpPr/>
            <p:nvPr/>
          </p:nvSpPr>
          <p:spPr>
            <a:xfrm>
              <a:off x="5774480" y="992317"/>
              <a:ext cx="5135722" cy="1533935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C4E0B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9"/>
            <p:cNvSpPr txBox="1"/>
            <p:nvPr/>
          </p:nvSpPr>
          <p:spPr>
            <a:xfrm>
              <a:off x="5774480" y="1375801"/>
              <a:ext cx="4752238" cy="7669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33025" lIns="106675" spcFirstLastPara="1" rIns="254000" wrap="square" tIns="1066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lang="en-US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Avoimen väylä/ lukioväylä</a:t>
              </a:r>
              <a:endParaRPr/>
            </a:p>
          </p:txBody>
        </p:sp>
        <p:sp>
          <p:nvSpPr>
            <p:cNvPr id="183" name="Google Shape;183;p19"/>
            <p:cNvSpPr/>
            <p:nvPr/>
          </p:nvSpPr>
          <p:spPr>
            <a:xfrm>
              <a:off x="5804477" y="2167009"/>
              <a:ext cx="2014950" cy="2865265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54813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9"/>
            <p:cNvSpPr txBox="1"/>
            <p:nvPr/>
          </p:nvSpPr>
          <p:spPr>
            <a:xfrm>
              <a:off x="5804477" y="2167009"/>
              <a:ext cx="2014950" cy="28652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Alan opintoja avoimessa korkeakoulussa (vaatimukset vaihtelevat)</a:t>
              </a:r>
              <a:endParaRPr/>
            </a:p>
          </p:txBody>
        </p:sp>
        <p:sp>
          <p:nvSpPr>
            <p:cNvPr id="185" name="Google Shape;185;p19"/>
            <p:cNvSpPr/>
            <p:nvPr/>
          </p:nvSpPr>
          <p:spPr>
            <a:xfrm>
              <a:off x="7799474" y="1514451"/>
              <a:ext cx="3110673" cy="1467965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E1EFD8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9"/>
            <p:cNvSpPr txBox="1"/>
            <p:nvPr/>
          </p:nvSpPr>
          <p:spPr>
            <a:xfrm>
              <a:off x="7799474" y="1881442"/>
              <a:ext cx="2743682" cy="7339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33025" lIns="106675" spcFirstLastPara="1" rIns="254000" wrap="square" tIns="1066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lang="en-US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Näyttöreitti</a:t>
              </a:r>
              <a:endParaRPr/>
            </a:p>
          </p:txBody>
        </p:sp>
        <p:sp>
          <p:nvSpPr>
            <p:cNvPr id="187" name="Google Shape;187;p19"/>
            <p:cNvSpPr/>
            <p:nvPr/>
          </p:nvSpPr>
          <p:spPr>
            <a:xfrm>
              <a:off x="7799474" y="2648859"/>
              <a:ext cx="2345357" cy="2694999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54813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9"/>
            <p:cNvSpPr txBox="1"/>
            <p:nvPr/>
          </p:nvSpPr>
          <p:spPr>
            <a:xfrm>
              <a:off x="7799474" y="2648859"/>
              <a:ext cx="2345357" cy="2694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Kurssin/ kurssien suorittaminen tietyllä menestyksellä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Kilpailumenestys (mm. matemaattiset alat)</a:t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Yksi joukosta" id="193" name="Google Shape;193;p20"/>
          <p:cNvPicPr preferRelativeResize="0"/>
          <p:nvPr/>
        </p:nvPicPr>
        <p:blipFill rotWithShape="1">
          <a:blip r:embed="rId3">
            <a:alphaModFix/>
          </a:blip>
          <a:srcRect b="13414" l="0" r="9091" t="18403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0"/>
          <p:cNvSpPr/>
          <p:nvPr/>
        </p:nvSpPr>
        <p:spPr>
          <a:xfrm>
            <a:off x="336884" y="321176"/>
            <a:ext cx="5735590" cy="5896743"/>
          </a:xfrm>
          <a:prstGeom prst="rect">
            <a:avLst/>
          </a:prstGeom>
          <a:solidFill>
            <a:schemeClr val="lt1">
              <a:alpha val="89803"/>
            </a:schemeClr>
          </a:solidFill>
          <a:ln cap="sq" cmpd="thinThick" w="1270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0"/>
          <p:cNvSpPr txBox="1"/>
          <p:nvPr>
            <p:ph type="title"/>
          </p:nvPr>
        </p:nvSpPr>
        <p:spPr>
          <a:xfrm>
            <a:off x="406400" y="366762"/>
            <a:ext cx="5541818" cy="1344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</a:pPr>
            <a:r>
              <a:rPr lang="en-US" sz="3400">
                <a:latin typeface="Calibri"/>
                <a:ea typeface="Calibri"/>
                <a:cs typeface="Calibri"/>
                <a:sym typeface="Calibri"/>
              </a:rPr>
              <a:t>Hakeminen kannattaa aina!</a:t>
            </a:r>
            <a:endParaRPr/>
          </a:p>
        </p:txBody>
      </p:sp>
      <p:sp>
        <p:nvSpPr>
          <p:cNvPr id="196" name="Google Shape;196;p20"/>
          <p:cNvSpPr txBox="1"/>
          <p:nvPr>
            <p:ph idx="1" type="body"/>
          </p:nvPr>
        </p:nvSpPr>
        <p:spPr>
          <a:xfrm>
            <a:off x="594110" y="1573823"/>
            <a:ext cx="5235490" cy="4320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Kahteen opiskelupaikkaan hakeminen on työttömyysetuuden saamisen edellytyksenä - osallistuttava myös valintakokeeseen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Valintakokeeseen valmistautuminen on helpompaa, kun oppisisällöt ja opiskelutaidot ovat hallussa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Arvokas kokemus hakuprosessista ja valintakokeista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13289" y="1320676"/>
            <a:ext cx="7436323" cy="53849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ksi joukosta" id="202" name="Google Shape;202;p21"/>
          <p:cNvPicPr preferRelativeResize="0"/>
          <p:nvPr/>
        </p:nvPicPr>
        <p:blipFill rotWithShape="1">
          <a:blip r:embed="rId4">
            <a:alphaModFix/>
          </a:blip>
          <a:srcRect b="13414" l="0" r="9091" t="18403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1"/>
          <p:cNvSpPr/>
          <p:nvPr/>
        </p:nvSpPr>
        <p:spPr>
          <a:xfrm>
            <a:off x="336884" y="321176"/>
            <a:ext cx="5735590" cy="5896743"/>
          </a:xfrm>
          <a:prstGeom prst="rect">
            <a:avLst/>
          </a:prstGeom>
          <a:solidFill>
            <a:schemeClr val="lt1">
              <a:alpha val="89803"/>
            </a:schemeClr>
          </a:solidFill>
          <a:ln cap="sq" cmpd="thinThick" w="1270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1"/>
          <p:cNvSpPr txBox="1"/>
          <p:nvPr>
            <p:ph type="title"/>
          </p:nvPr>
        </p:nvSpPr>
        <p:spPr>
          <a:xfrm>
            <a:off x="406400" y="366762"/>
            <a:ext cx="5541818" cy="10857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</a:pPr>
            <a:r>
              <a:rPr lang="en-US" sz="3400">
                <a:latin typeface="Calibri"/>
                <a:ea typeface="Calibri"/>
                <a:cs typeface="Calibri"/>
                <a:sym typeface="Calibri"/>
              </a:rPr>
              <a:t>Mistä hakea koulutuksia?</a:t>
            </a:r>
            <a:endParaRPr/>
          </a:p>
        </p:txBody>
      </p:sp>
      <p:sp>
        <p:nvSpPr>
          <p:cNvPr id="205" name="Google Shape;205;p21"/>
          <p:cNvSpPr txBox="1"/>
          <p:nvPr>
            <p:ph idx="1" type="body"/>
          </p:nvPr>
        </p:nvSpPr>
        <p:spPr>
          <a:xfrm>
            <a:off x="594110" y="1628078"/>
            <a:ext cx="5235490" cy="42666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u="sng"/>
              <a:t>https://opintopolku.fi/konfo/fi/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sp>
        <p:nvSpPr>
          <p:cNvPr id="206" name="Google Shape;206;p21"/>
          <p:cNvSpPr/>
          <p:nvPr/>
        </p:nvSpPr>
        <p:spPr>
          <a:xfrm>
            <a:off x="933535" y="3613951"/>
            <a:ext cx="4128600" cy="1400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1EFD8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Korkeakoulujen kevään toinen haku </a:t>
            </a:r>
            <a:endParaRPr/>
          </a:p>
        </p:txBody>
      </p:sp>
      <p:pic>
        <p:nvPicPr>
          <p:cNvPr id="207" name="Google Shape;207;p21"/>
          <p:cNvPicPr preferRelativeResize="0"/>
          <p:nvPr/>
        </p:nvPicPr>
        <p:blipFill rotWithShape="1">
          <a:blip r:embed="rId5">
            <a:alphaModFix/>
          </a:blip>
          <a:srcRect b="0" l="0" r="20979" t="0"/>
          <a:stretch/>
        </p:blipFill>
        <p:spPr>
          <a:xfrm>
            <a:off x="5149500" y="1239963"/>
            <a:ext cx="6800099" cy="40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Yksi joukosta" id="212" name="Google Shape;212;p22"/>
          <p:cNvPicPr preferRelativeResize="0"/>
          <p:nvPr/>
        </p:nvPicPr>
        <p:blipFill rotWithShape="1">
          <a:blip r:embed="rId3">
            <a:alphaModFix/>
          </a:blip>
          <a:srcRect b="13414" l="0" r="9091" t="18403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2"/>
          <p:cNvSpPr/>
          <p:nvPr/>
        </p:nvSpPr>
        <p:spPr>
          <a:xfrm>
            <a:off x="336884" y="321176"/>
            <a:ext cx="5735590" cy="5896743"/>
          </a:xfrm>
          <a:prstGeom prst="rect">
            <a:avLst/>
          </a:prstGeom>
          <a:solidFill>
            <a:schemeClr val="lt1">
              <a:alpha val="89803"/>
            </a:schemeClr>
          </a:solidFill>
          <a:ln cap="sq" cmpd="thinThick" w="1270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2"/>
          <p:cNvSpPr txBox="1"/>
          <p:nvPr>
            <p:ph type="title"/>
          </p:nvPr>
        </p:nvSpPr>
        <p:spPr>
          <a:xfrm>
            <a:off x="406400" y="366762"/>
            <a:ext cx="5541818" cy="1344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</a:pPr>
            <a:r>
              <a:rPr lang="en-US" sz="3400">
                <a:latin typeface="Calibri"/>
                <a:ea typeface="Calibri"/>
                <a:cs typeface="Calibri"/>
                <a:sym typeface="Calibri"/>
              </a:rPr>
              <a:t>Korkeakoulujen kevään           1. yhteishaku</a:t>
            </a:r>
            <a:endParaRPr sz="3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2"/>
          <p:cNvSpPr txBox="1"/>
          <p:nvPr>
            <p:ph idx="1" type="body"/>
          </p:nvPr>
        </p:nvSpPr>
        <p:spPr>
          <a:xfrm>
            <a:off x="594110" y="1757323"/>
            <a:ext cx="5235490" cy="4137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Haku syksyllä 2025 alkaviin vieraskielisiin koulutuksiin ja Taideyliopistoon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Hakuaika 8.1.  – 22.1.2025 klo 15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Valintojen tulokset viimeistään 28.5.2025.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Opiskelupaikka otettava vastaan ennen 10.7.2025 klo 15.00.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Varasijoilta hyväksyminen päättyy 30.7.2024 klo 15.00.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Yksi joukosta" id="220" name="Google Shape;220;p23"/>
          <p:cNvPicPr preferRelativeResize="0"/>
          <p:nvPr/>
        </p:nvPicPr>
        <p:blipFill rotWithShape="1">
          <a:blip r:embed="rId3">
            <a:alphaModFix/>
          </a:blip>
          <a:srcRect b="13414" l="0" r="9091" t="18403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3"/>
          <p:cNvSpPr/>
          <p:nvPr/>
        </p:nvSpPr>
        <p:spPr>
          <a:xfrm>
            <a:off x="336884" y="321176"/>
            <a:ext cx="5735590" cy="5896743"/>
          </a:xfrm>
          <a:prstGeom prst="rect">
            <a:avLst/>
          </a:prstGeom>
          <a:solidFill>
            <a:schemeClr val="lt1">
              <a:alpha val="89803"/>
            </a:schemeClr>
          </a:solidFill>
          <a:ln cap="sq" cmpd="thinThick" w="1270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23"/>
          <p:cNvSpPr txBox="1"/>
          <p:nvPr>
            <p:ph type="title"/>
          </p:nvPr>
        </p:nvSpPr>
        <p:spPr>
          <a:xfrm>
            <a:off x="406400" y="274362"/>
            <a:ext cx="5541818" cy="1344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</a:pPr>
            <a:r>
              <a:rPr lang="en-US" sz="3400">
                <a:latin typeface="Calibri"/>
                <a:ea typeface="Calibri"/>
                <a:cs typeface="Calibri"/>
                <a:sym typeface="Calibri"/>
              </a:rPr>
              <a:t>Korkeakoulujen kevään           2. yhteishaku</a:t>
            </a:r>
            <a:endParaRPr sz="3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3"/>
          <p:cNvSpPr txBox="1"/>
          <p:nvPr>
            <p:ph idx="1" type="body"/>
          </p:nvPr>
        </p:nvSpPr>
        <p:spPr>
          <a:xfrm>
            <a:off x="406400" y="1527717"/>
            <a:ext cx="5541818" cy="4690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Haku syksyllä 2025 alkaviin suomenkielisiin koulutuksiin. 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Hakuaika </a:t>
            </a:r>
            <a:r>
              <a:rPr lang="en-US" sz="22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11.3.2025 - 25.3.2024 klo 15.00 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Todistusvalintojen tulokset ilmoitetaan hakijoille viimeistään 2</a:t>
            </a:r>
            <a:r>
              <a:rPr lang="en-US" sz="2200"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.5.2025 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Valintojen tulokset ilmoitetaan hakijoille viimeistään 3.7.2025 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Opiskelupaikka on otettava vastaan ennen </a:t>
            </a:r>
            <a:r>
              <a:rPr lang="en-US" sz="22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10.7.2025 klo 15.00 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Varasijoilta hyväksyminen päättyy elokuun alussa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Yksi joukosta" id="228" name="Google Shape;228;p24"/>
          <p:cNvPicPr preferRelativeResize="0"/>
          <p:nvPr/>
        </p:nvPicPr>
        <p:blipFill rotWithShape="1">
          <a:blip r:embed="rId3">
            <a:alphaModFix/>
          </a:blip>
          <a:srcRect b="13414" l="0" r="9091" t="18403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4"/>
          <p:cNvSpPr/>
          <p:nvPr/>
        </p:nvSpPr>
        <p:spPr>
          <a:xfrm>
            <a:off x="336884" y="321176"/>
            <a:ext cx="5735590" cy="5896743"/>
          </a:xfrm>
          <a:prstGeom prst="rect">
            <a:avLst/>
          </a:prstGeom>
          <a:solidFill>
            <a:schemeClr val="lt1">
              <a:alpha val="89803"/>
            </a:schemeClr>
          </a:solidFill>
          <a:ln cap="sq" cmpd="thinThick" w="1270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24"/>
          <p:cNvSpPr txBox="1"/>
          <p:nvPr>
            <p:ph type="title"/>
          </p:nvPr>
        </p:nvSpPr>
        <p:spPr>
          <a:xfrm>
            <a:off x="406400" y="366763"/>
            <a:ext cx="5541818" cy="9355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</a:pPr>
            <a:r>
              <a:rPr lang="en-US" sz="3400">
                <a:latin typeface="Calibri"/>
                <a:ea typeface="Calibri"/>
                <a:cs typeface="Calibri"/>
                <a:sym typeface="Calibri"/>
              </a:rPr>
              <a:t>Hakeminen</a:t>
            </a:r>
            <a:endParaRPr sz="3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24"/>
          <p:cNvSpPr txBox="1"/>
          <p:nvPr>
            <p:ph idx="1" type="body"/>
          </p:nvPr>
        </p:nvSpPr>
        <p:spPr>
          <a:xfrm>
            <a:off x="406400" y="1302328"/>
            <a:ext cx="5541818" cy="4784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Opintopolussa</a:t>
            </a:r>
            <a:r>
              <a:rPr b="1" lang="en-US" sz="2400"/>
              <a:t> </a:t>
            </a:r>
            <a:r>
              <a:rPr b="1" lang="en-US" sz="2400" u="sng">
                <a:solidFill>
                  <a:schemeClr val="hlink"/>
                </a:solidFill>
                <a:hlinkClick r:id="rId4"/>
              </a:rPr>
              <a:t>www.opintopolku.fi/</a:t>
            </a:r>
            <a:r>
              <a:rPr b="1" lang="en-US" sz="2400"/>
              <a:t> 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Hakija voi valita </a:t>
            </a:r>
            <a:r>
              <a:rPr lang="en-US" sz="2400" u="sng"/>
              <a:t>kuusi hakukohdetta 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Kevään toisessa yhteishaussa hakukohteet mieluisuusjärjestyksessä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Hakulomake tulee olla lähettynä määräaikaan mennessä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Muokkauksia voi tehdä haun aikana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Sähköpostiin tulee vahvistus hakulomakkeen onnistuneesta täyttämisestä ja siinä muokkauslinkki, paitsi jos tunnistautuu, linkkiä ei tule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Liitteet tulee toimittaa 7 päivän sisällä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Koululla tarjolla opon hakuapu</a:t>
            </a:r>
            <a:endParaRPr/>
          </a:p>
          <a:p>
            <a:pPr indent="-190500" lvl="0" marL="3429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Yksi joukosta" id="236" name="Google Shape;236;p25"/>
          <p:cNvPicPr preferRelativeResize="0"/>
          <p:nvPr/>
        </p:nvPicPr>
        <p:blipFill rotWithShape="1">
          <a:blip r:embed="rId3">
            <a:alphaModFix/>
          </a:blip>
          <a:srcRect b="13414" l="0" r="9091" t="18403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5"/>
          <p:cNvSpPr/>
          <p:nvPr/>
        </p:nvSpPr>
        <p:spPr>
          <a:xfrm>
            <a:off x="336884" y="321176"/>
            <a:ext cx="5735590" cy="5896743"/>
          </a:xfrm>
          <a:prstGeom prst="rect">
            <a:avLst/>
          </a:prstGeom>
          <a:solidFill>
            <a:schemeClr val="lt1">
              <a:alpha val="89803"/>
            </a:schemeClr>
          </a:solidFill>
          <a:ln cap="sq" cmpd="thinThick" w="1270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25"/>
          <p:cNvSpPr txBox="1"/>
          <p:nvPr>
            <p:ph type="title"/>
          </p:nvPr>
        </p:nvSpPr>
        <p:spPr>
          <a:xfrm>
            <a:off x="517236" y="493973"/>
            <a:ext cx="5430982" cy="9355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400">
                <a:latin typeface="Calibri"/>
                <a:ea typeface="Calibri"/>
                <a:cs typeface="Calibri"/>
                <a:sym typeface="Calibri"/>
              </a:rPr>
              <a:t>Hakulomakkeen täyttämisen jälkeen</a:t>
            </a:r>
            <a:endParaRPr sz="3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25"/>
          <p:cNvSpPr txBox="1"/>
          <p:nvPr>
            <p:ph idx="1" type="body"/>
          </p:nvPr>
        </p:nvSpPr>
        <p:spPr>
          <a:xfrm>
            <a:off x="406400" y="1602336"/>
            <a:ext cx="5541818" cy="44844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Onko alalle ennakkotehtävä, valinta- ja/ tai soveltuvuuskoe? -&gt; tutustuminen valintakokeisiin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Mahdolliset erityisjärjestelyhakemukset (7 vrk hakuajan päättymisen jälkeen)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Ennakkotehtävien palautus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Valintakokeisiin valmistautuminen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Selvitettävä koeaika, paikka ja tarvittavat välineet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Valintakokeisiin </a:t>
            </a:r>
            <a:r>
              <a:rPr lang="en-US" sz="2400" u="sng"/>
              <a:t>ei tule</a:t>
            </a:r>
            <a:r>
              <a:rPr lang="en-US" sz="2400"/>
              <a:t> kutsua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Yksi joukosta" id="244" name="Google Shape;244;p26"/>
          <p:cNvPicPr preferRelativeResize="0"/>
          <p:nvPr/>
        </p:nvPicPr>
        <p:blipFill rotWithShape="1">
          <a:blip r:embed="rId3">
            <a:alphaModFix/>
          </a:blip>
          <a:srcRect b="13414" l="0" r="9091" t="18403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6"/>
          <p:cNvSpPr/>
          <p:nvPr/>
        </p:nvSpPr>
        <p:spPr>
          <a:xfrm>
            <a:off x="336884" y="321176"/>
            <a:ext cx="5735590" cy="5896743"/>
          </a:xfrm>
          <a:prstGeom prst="rect">
            <a:avLst/>
          </a:prstGeom>
          <a:solidFill>
            <a:schemeClr val="lt1">
              <a:alpha val="89803"/>
            </a:schemeClr>
          </a:solidFill>
          <a:ln cap="sq" cmpd="thinThick" w="1270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6"/>
          <p:cNvSpPr txBox="1"/>
          <p:nvPr>
            <p:ph type="title"/>
          </p:nvPr>
        </p:nvSpPr>
        <p:spPr>
          <a:xfrm>
            <a:off x="517236" y="493973"/>
            <a:ext cx="5430982" cy="9355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</a:pPr>
            <a:r>
              <a:rPr lang="en-US" sz="3400">
                <a:latin typeface="Calibri"/>
                <a:ea typeface="Calibri"/>
                <a:cs typeface="Calibri"/>
                <a:sym typeface="Calibri"/>
              </a:rPr>
              <a:t>VALINTAKOEUUDISTUS</a:t>
            </a:r>
            <a:endParaRPr/>
          </a:p>
        </p:txBody>
      </p:sp>
      <p:sp>
        <p:nvSpPr>
          <p:cNvPr id="247" name="Google Shape;247;p26"/>
          <p:cNvSpPr txBox="1"/>
          <p:nvPr>
            <p:ph idx="1" type="body"/>
          </p:nvPr>
        </p:nvSpPr>
        <p:spPr>
          <a:xfrm>
            <a:off x="406400" y="1602336"/>
            <a:ext cx="5541818" cy="44844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Yhteistyö lisääntyy yliopistoalojen kesken -&gt; yhteisiä osioita ja alojen eriytyvät osiot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Ennakkomateriaali julkaistaan monelle alalle lähellä koetta -&gt; lukuaikaa kaksi päivää (esim. psyka) tai viikko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Kokeissa korostuvat kriittinen ajattelu, aineiston omaksuminen ja tulkinta</a:t>
            </a:r>
            <a:endParaRPr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 u="sng">
                <a:solidFill>
                  <a:schemeClr val="hlink"/>
                </a:solidFill>
                <a:hlinkClick r:id="rId4"/>
              </a:rPr>
              <a:t>https://yliopistovalinnat.fi/valintakokeet</a:t>
            </a:r>
            <a:r>
              <a:rPr lang="en-US" sz="2400"/>
              <a:t> </a:t>
            </a:r>
            <a:endParaRPr sz="2400"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pic>
        <p:nvPicPr>
          <p:cNvPr id="248" name="Google Shape;248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81050" y="4044700"/>
            <a:ext cx="2042075" cy="204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Yksi joukosta" id="253" name="Google Shape;253;p27"/>
          <p:cNvPicPr preferRelativeResize="0"/>
          <p:nvPr/>
        </p:nvPicPr>
        <p:blipFill rotWithShape="1">
          <a:blip r:embed="rId3">
            <a:alphaModFix/>
          </a:blip>
          <a:srcRect b="13414" l="0" r="9091" t="18403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7"/>
          <p:cNvSpPr/>
          <p:nvPr/>
        </p:nvSpPr>
        <p:spPr>
          <a:xfrm>
            <a:off x="336884" y="321176"/>
            <a:ext cx="5735590" cy="5896743"/>
          </a:xfrm>
          <a:prstGeom prst="rect">
            <a:avLst/>
          </a:prstGeom>
          <a:solidFill>
            <a:schemeClr val="lt1">
              <a:alpha val="89803"/>
            </a:schemeClr>
          </a:solidFill>
          <a:ln cap="sq" cmpd="thinThick" w="1270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27"/>
          <p:cNvSpPr txBox="1"/>
          <p:nvPr>
            <p:ph type="title"/>
          </p:nvPr>
        </p:nvSpPr>
        <p:spPr>
          <a:xfrm>
            <a:off x="406400" y="493973"/>
            <a:ext cx="5541818" cy="9355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Opiskelupaikan saamisen jälkeen</a:t>
            </a:r>
            <a:endParaRPr sz="3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27"/>
          <p:cNvSpPr txBox="1"/>
          <p:nvPr>
            <p:ph idx="1" type="body"/>
          </p:nvPr>
        </p:nvSpPr>
        <p:spPr>
          <a:xfrm>
            <a:off x="406400" y="1602336"/>
            <a:ext cx="5541818" cy="44844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Opiskelupaikasta tulee tieto sähköisesti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Paikka tulee ottaa vastaan 10.7.25 klo 15 mennessä Opintopolussa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Vain </a:t>
            </a:r>
            <a:r>
              <a:rPr lang="en-US" sz="2400" u="sng"/>
              <a:t>yhden paikan </a:t>
            </a:r>
            <a:r>
              <a:rPr lang="en-US" sz="2400"/>
              <a:t>voi ottaa vastaan!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Varasijalta hyväksytyillä on 7 vrk aikaa ottaa paikka vastaan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Korkeakouluun tulee ilmoittautua erikseen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HUOM! Paikan vastaanottamisen jälkeen hakija ei ole enää ensikertalainen!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4813" y="1412875"/>
            <a:ext cx="8983662" cy="3887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8"/>
          <p:cNvSpPr/>
          <p:nvPr/>
        </p:nvSpPr>
        <p:spPr>
          <a:xfrm rot="5400000">
            <a:off x="8242125" y="1359614"/>
            <a:ext cx="1547740" cy="2968330"/>
          </a:xfrm>
          <a:prstGeom prst="bentArrow">
            <a:avLst>
              <a:gd fmla="val 13705" name="adj1"/>
              <a:gd fmla="val 25000" name="adj2"/>
              <a:gd fmla="val 25000" name="adj3"/>
              <a:gd fmla="val 43750" name="adj4"/>
            </a:avLst>
          </a:prstGeom>
          <a:solidFill>
            <a:schemeClr val="accent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28"/>
          <p:cNvSpPr txBox="1"/>
          <p:nvPr/>
        </p:nvSpPr>
        <p:spPr>
          <a:xfrm>
            <a:off x="229232" y="618430"/>
            <a:ext cx="2303065" cy="5514741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 H T E I S H A K U</a:t>
            </a:r>
            <a:endParaRPr b="1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https://opintopolku.fi/konfo/fi/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yhteishaussa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 hakutoivetta -&gt;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mieluisuusjärjestys!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28"/>
          <p:cNvSpPr txBox="1"/>
          <p:nvPr/>
        </p:nvSpPr>
        <p:spPr>
          <a:xfrm>
            <a:off x="345812" y="3049006"/>
            <a:ext cx="2025102" cy="1802785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</a:t>
            </a:r>
            <a:endParaRPr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       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6.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64" name="Google Shape;264;p28"/>
          <p:cNvSpPr/>
          <p:nvPr/>
        </p:nvSpPr>
        <p:spPr>
          <a:xfrm rot="5400000">
            <a:off x="2473479" y="630513"/>
            <a:ext cx="1315780" cy="865547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28"/>
          <p:cNvSpPr txBox="1"/>
          <p:nvPr/>
        </p:nvSpPr>
        <p:spPr>
          <a:xfrm>
            <a:off x="3346538" y="2599612"/>
            <a:ext cx="2470635" cy="1038225"/>
          </a:xfrm>
          <a:prstGeom prst="rect">
            <a:avLst/>
          </a:prstGeom>
          <a:solidFill>
            <a:srgbClr val="DDEAF6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ENNAKKOTEHTÄVIÄ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arkkitehtuuri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taidealat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28"/>
          <p:cNvSpPr/>
          <p:nvPr/>
        </p:nvSpPr>
        <p:spPr>
          <a:xfrm rot="5400000">
            <a:off x="2745777" y="2929486"/>
            <a:ext cx="447468" cy="541831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BD6EE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28"/>
          <p:cNvSpPr/>
          <p:nvPr/>
        </p:nvSpPr>
        <p:spPr>
          <a:xfrm rot="5400000">
            <a:off x="4192589" y="2124791"/>
            <a:ext cx="663230" cy="3651218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28"/>
          <p:cNvSpPr txBox="1"/>
          <p:nvPr/>
        </p:nvSpPr>
        <p:spPr>
          <a:xfrm>
            <a:off x="3113794" y="4183148"/>
            <a:ext cx="2815685" cy="1053094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EI  KUTSUA KOKEESEEN  - paikka valitaan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hakulomakkeella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28"/>
          <p:cNvSpPr txBox="1"/>
          <p:nvPr/>
        </p:nvSpPr>
        <p:spPr>
          <a:xfrm>
            <a:off x="3663263" y="197199"/>
            <a:ext cx="3606250" cy="2233684"/>
          </a:xfrm>
          <a:prstGeom prst="rect">
            <a:avLst/>
          </a:prstGeom>
          <a:solidFill>
            <a:srgbClr val="C4E0B2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TODISTUSVALINTA</a:t>
            </a:r>
            <a:endParaRPr b="1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40 – 90 % kiintiöstä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 – 6 yo-koetta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kynnysehtoja </a:t>
            </a: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eri aloille</a:t>
            </a:r>
            <a:endParaRPr/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suoravalinta</a:t>
            </a:r>
            <a:endParaRPr/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osa vain ensikertalaisille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tiedot viimeist. 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1800"/>
              <a:t>6</a:t>
            </a: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.5.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28"/>
          <p:cNvSpPr txBox="1"/>
          <p:nvPr/>
        </p:nvSpPr>
        <p:spPr>
          <a:xfrm>
            <a:off x="6429603" y="2539913"/>
            <a:ext cx="2078317" cy="2292844"/>
          </a:xfrm>
          <a:prstGeom prst="rect">
            <a:avLst/>
          </a:prstGeom>
          <a:solidFill>
            <a:srgbClr val="FFFF99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VALINTAKOE</a:t>
            </a:r>
            <a:endParaRPr b="1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huhtikuu - kesäkuu 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nettiaineistoja, lukioaineita…</a:t>
            </a:r>
            <a:endParaRPr/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tiedot viim. </a:t>
            </a:r>
            <a:r>
              <a:rPr b="1" lang="en-US" sz="1800">
                <a:solidFill>
                  <a:schemeClr val="dk1"/>
                </a:solidFill>
              </a:rPr>
              <a:t>3</a:t>
            </a: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.7.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(2.haku) 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71" name="Google Shape;271;p28"/>
          <p:cNvSpPr/>
          <p:nvPr/>
        </p:nvSpPr>
        <p:spPr>
          <a:xfrm rot="5400000">
            <a:off x="5902951" y="3003195"/>
            <a:ext cx="473388" cy="420334"/>
          </a:xfrm>
          <a:prstGeom prst="upArrow">
            <a:avLst>
              <a:gd fmla="val 50001" name="adj1"/>
              <a:gd fmla="val 50000" name="adj2"/>
            </a:avLst>
          </a:prstGeom>
          <a:solidFill>
            <a:srgbClr val="BBD6EE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28"/>
          <p:cNvSpPr txBox="1"/>
          <p:nvPr/>
        </p:nvSpPr>
        <p:spPr>
          <a:xfrm>
            <a:off x="8893832" y="618431"/>
            <a:ext cx="2993368" cy="1297455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SOVELTUVUUSKOKEITA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esim. opettajankoulutus,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liikuntatiede, taidealat...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28"/>
          <p:cNvSpPr txBox="1"/>
          <p:nvPr/>
        </p:nvSpPr>
        <p:spPr>
          <a:xfrm>
            <a:off x="9089039" y="3761164"/>
            <a:ext cx="2885710" cy="2876576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OPISKELUPAIKAN VASTAANOTTO 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viimeistään </a:t>
            </a: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1" lang="en-US" sz="1800">
                <a:solidFill>
                  <a:schemeClr val="dk1"/>
                </a:solidFill>
              </a:rPr>
              <a:t>0</a:t>
            </a: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.7.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mahdollisuus jonottaa varapaikkoja </a:t>
            </a:r>
            <a:endParaRPr/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yhden paikan sääntö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lisäksi ilmoittautuminen korkeakouluun!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		        </a:t>
            </a: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 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28"/>
          <p:cNvSpPr/>
          <p:nvPr/>
        </p:nvSpPr>
        <p:spPr>
          <a:xfrm rot="5400000">
            <a:off x="8419009" y="4227564"/>
            <a:ext cx="476021" cy="8688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28"/>
          <p:cNvSpPr/>
          <p:nvPr/>
        </p:nvSpPr>
        <p:spPr>
          <a:xfrm rot="5400000">
            <a:off x="7793404" y="293382"/>
            <a:ext cx="554295" cy="1349227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28"/>
          <p:cNvSpPr/>
          <p:nvPr/>
        </p:nvSpPr>
        <p:spPr>
          <a:xfrm rot="2636382">
            <a:off x="8590738" y="1874763"/>
            <a:ext cx="374473" cy="1150487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28"/>
          <p:cNvSpPr/>
          <p:nvPr/>
        </p:nvSpPr>
        <p:spPr>
          <a:xfrm rot="2592245">
            <a:off x="8303309" y="1568888"/>
            <a:ext cx="345218" cy="1210222"/>
          </a:xfrm>
          <a:prstGeom prst="upArrow">
            <a:avLst>
              <a:gd fmla="val 52436" name="adj1"/>
              <a:gd fmla="val 50000" name="adj2"/>
            </a:avLst>
          </a:prstGeom>
          <a:solidFill>
            <a:srgbClr val="BBD6EE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28"/>
          <p:cNvSpPr/>
          <p:nvPr/>
        </p:nvSpPr>
        <p:spPr>
          <a:xfrm rot="10800000">
            <a:off x="10612465" y="2107059"/>
            <a:ext cx="345218" cy="1514734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BD6EE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28"/>
          <p:cNvSpPr/>
          <p:nvPr/>
        </p:nvSpPr>
        <p:spPr>
          <a:xfrm>
            <a:off x="2698595" y="5321743"/>
            <a:ext cx="6390444" cy="373008"/>
          </a:xfrm>
          <a:prstGeom prst="rightArrow">
            <a:avLst>
              <a:gd fmla="val 55979" name="adj1"/>
              <a:gd fmla="val 50000" name="adj2"/>
            </a:avLst>
          </a:prstGeom>
          <a:solidFill>
            <a:schemeClr val="accent2"/>
          </a:solidFill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28"/>
          <p:cNvSpPr txBox="1"/>
          <p:nvPr/>
        </p:nvSpPr>
        <p:spPr>
          <a:xfrm>
            <a:off x="3113795" y="5720694"/>
            <a:ext cx="5707987" cy="791650"/>
          </a:xfrm>
          <a:prstGeom prst="rect">
            <a:avLst/>
          </a:prstGeom>
          <a:solidFill>
            <a:srgbClr val="F7CAAC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AVOIMEN VÄYLÄ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Tietyt opinnot suoritettuna avoimessa korkeakoulussa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28"/>
          <p:cNvSpPr/>
          <p:nvPr/>
        </p:nvSpPr>
        <p:spPr>
          <a:xfrm rot="10800000">
            <a:off x="11049798" y="2107060"/>
            <a:ext cx="332303" cy="1511723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28"/>
          <p:cNvSpPr/>
          <p:nvPr/>
        </p:nvSpPr>
        <p:spPr>
          <a:xfrm rot="10800000">
            <a:off x="11440817" y="2107058"/>
            <a:ext cx="323139" cy="1511726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Yksi joukosta" id="287" name="Google Shape;287;p29"/>
          <p:cNvPicPr preferRelativeResize="0"/>
          <p:nvPr/>
        </p:nvPicPr>
        <p:blipFill rotWithShape="1">
          <a:blip r:embed="rId3">
            <a:alphaModFix/>
          </a:blip>
          <a:srcRect b="13414" l="0" r="9091" t="18403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29"/>
          <p:cNvSpPr/>
          <p:nvPr/>
        </p:nvSpPr>
        <p:spPr>
          <a:xfrm>
            <a:off x="336884" y="321176"/>
            <a:ext cx="5735590" cy="5896743"/>
          </a:xfrm>
          <a:prstGeom prst="rect">
            <a:avLst/>
          </a:prstGeom>
          <a:solidFill>
            <a:schemeClr val="lt1">
              <a:alpha val="89803"/>
            </a:schemeClr>
          </a:solidFill>
          <a:ln cap="sq" cmpd="thinThick" w="1270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29"/>
          <p:cNvSpPr txBox="1"/>
          <p:nvPr>
            <p:ph type="title"/>
          </p:nvPr>
        </p:nvSpPr>
        <p:spPr>
          <a:xfrm>
            <a:off x="594805" y="640263"/>
            <a:ext cx="5221266" cy="7870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</a:pPr>
            <a:r>
              <a:rPr lang="en-US" sz="3400">
                <a:latin typeface="Calibri"/>
                <a:ea typeface="Calibri"/>
                <a:cs typeface="Calibri"/>
                <a:sym typeface="Calibri"/>
              </a:rPr>
              <a:t>Jos ei saa opiskelupaikkaa</a:t>
            </a:r>
            <a:endParaRPr sz="3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29"/>
          <p:cNvSpPr txBox="1"/>
          <p:nvPr>
            <p:ph idx="1" type="body"/>
          </p:nvPr>
        </p:nvSpPr>
        <p:spPr>
          <a:xfrm>
            <a:off x="594110" y="1600199"/>
            <a:ext cx="5235490" cy="4617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Oikeus lukion opinto-ohjaukseen vuoden ajan valmistumisesta – yhteys Vesaan tai Miaan sähköpostilla tai puhelimitse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Syksyn yhteishaku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Avoimen korkeakoulun opinnot (UEF ilmainen meiltä valmistuneille)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Valmennuskurssit (usein maksullisia), varjovalmennus on ilmainen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YO-kokeiden uusiminen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Tukea ja apua saa myös Ohjaamosta etsiviltä nuorisotyöntekijöiltä</a:t>
            </a:r>
            <a:endParaRPr sz="2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ehkulamppu keltaisella taustalla, johon on luonnosteltu valonsäteet ja johto" id="295" name="Google Shape;295;p31"/>
          <p:cNvPicPr preferRelativeResize="0"/>
          <p:nvPr/>
        </p:nvPicPr>
        <p:blipFill rotWithShape="1">
          <a:blip r:embed="rId3">
            <a:alphaModFix/>
          </a:blip>
          <a:srcRect b="0" l="0" r="9091" t="16851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1"/>
          <p:cNvSpPr/>
          <p:nvPr/>
        </p:nvSpPr>
        <p:spPr>
          <a:xfrm>
            <a:off x="336884" y="321176"/>
            <a:ext cx="7197772" cy="5896743"/>
          </a:xfrm>
          <a:prstGeom prst="rect">
            <a:avLst/>
          </a:prstGeom>
          <a:solidFill>
            <a:schemeClr val="lt1">
              <a:alpha val="89803"/>
            </a:schemeClr>
          </a:solidFill>
          <a:ln cap="sq" cmpd="thinThick" w="1270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31"/>
          <p:cNvSpPr txBox="1"/>
          <p:nvPr>
            <p:ph type="title"/>
          </p:nvPr>
        </p:nvSpPr>
        <p:spPr>
          <a:xfrm>
            <a:off x="594109" y="323242"/>
            <a:ext cx="6619811" cy="1344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Linkkejä</a:t>
            </a:r>
            <a:endParaRPr sz="4000"/>
          </a:p>
        </p:txBody>
      </p:sp>
      <p:sp>
        <p:nvSpPr>
          <p:cNvPr id="298" name="Google Shape;298;p31"/>
          <p:cNvSpPr txBox="1"/>
          <p:nvPr>
            <p:ph idx="1" type="body"/>
          </p:nvPr>
        </p:nvSpPr>
        <p:spPr>
          <a:xfrm>
            <a:off x="594109" y="1335314"/>
            <a:ext cx="6620505" cy="48826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YO-tutkinto </a:t>
            </a:r>
            <a:r>
              <a:rPr lang="en-US" sz="2400" u="sng">
                <a:solidFill>
                  <a:schemeClr val="hlink"/>
                </a:solidFill>
                <a:hlinkClick r:id="rId4"/>
              </a:rPr>
              <a:t>https://www.ylioppilastutkinto.fi/ylioppilastutkinto/kokelaille</a:t>
            </a:r>
            <a:r>
              <a:rPr lang="en-US" sz="2400"/>
              <a:t>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Opintopolku </a:t>
            </a:r>
            <a:r>
              <a:rPr lang="en-US" sz="2400" u="sng">
                <a:solidFill>
                  <a:schemeClr val="hlink"/>
                </a:solidFill>
                <a:hlinkClick r:id="rId5"/>
              </a:rPr>
              <a:t>https://opintopolku.fi/konfo/fi/</a:t>
            </a:r>
            <a:r>
              <a:rPr lang="en-US" sz="2400"/>
              <a:t>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Ammattikorkeakouluhaku </a:t>
            </a:r>
            <a:r>
              <a:rPr lang="en-US" sz="2400" u="sng">
                <a:solidFill>
                  <a:schemeClr val="hlink"/>
                </a:solidFill>
                <a:hlinkClick r:id="rId6"/>
              </a:rPr>
              <a:t>https://www.ammattikorkeakouluun.fi/</a:t>
            </a:r>
            <a:r>
              <a:rPr lang="en-US" sz="2400"/>
              <a:t>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Yliopistohaku </a:t>
            </a:r>
            <a:r>
              <a:rPr lang="en-US" sz="2400" u="sng">
                <a:solidFill>
                  <a:schemeClr val="hlink"/>
                </a:solidFill>
                <a:hlinkClick r:id="rId7"/>
              </a:rPr>
              <a:t>https://yliopistovalinnat.fi/</a:t>
            </a:r>
            <a:r>
              <a:rPr lang="en-US" sz="2400"/>
              <a:t>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Todistusvalintalaskuri </a:t>
            </a:r>
            <a:r>
              <a:rPr lang="en-US" sz="2400" u="sng">
                <a:solidFill>
                  <a:schemeClr val="hlink"/>
                </a:solidFill>
                <a:hlinkClick r:id="rId8"/>
              </a:rPr>
              <a:t>https://todistusvalinta.fi/</a:t>
            </a:r>
            <a:r>
              <a:rPr lang="en-US" sz="2400"/>
              <a:t>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Työmarkkinatori </a:t>
            </a:r>
            <a:r>
              <a:rPr lang="en-US" sz="2400" u="sng">
                <a:solidFill>
                  <a:schemeClr val="hlink"/>
                </a:solidFill>
                <a:hlinkClick r:id="rId9"/>
              </a:rPr>
              <a:t>https://tyomarkkinatori.fi/henkiloasiakkaat/tyottomyysturva/alle-25-vuotiaan-tyottomyysturva</a:t>
            </a:r>
            <a:r>
              <a:rPr lang="en-US" sz="2400"/>
              <a:t>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TE-live </a:t>
            </a:r>
            <a:r>
              <a:rPr lang="en-US" sz="2400" u="sng">
                <a:solidFill>
                  <a:schemeClr val="hlink"/>
                </a:solidFill>
                <a:hlinkClick r:id="rId10"/>
              </a:rPr>
              <a:t>https://te-live.fi/lahetykset?keyword=abi-info</a:t>
            </a:r>
            <a:r>
              <a:rPr lang="en-US" sz="2400"/>
              <a:t> 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bstrakti sumennettu kuva kirjastosta ja kirjahyllyistä" id="304" name="Google Shape;304;p32"/>
          <p:cNvPicPr preferRelativeResize="0"/>
          <p:nvPr/>
        </p:nvPicPr>
        <p:blipFill rotWithShape="1">
          <a:blip r:embed="rId3">
            <a:alphaModFix/>
          </a:blip>
          <a:srcRect b="12960" l="0" r="0" t="2771"/>
          <a:stretch/>
        </p:blipFill>
        <p:spPr>
          <a:xfrm>
            <a:off x="20" y="1"/>
            <a:ext cx="1219198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32"/>
          <p:cNvSpPr/>
          <p:nvPr/>
        </p:nvSpPr>
        <p:spPr>
          <a:xfrm flipH="1">
            <a:off x="2655438" y="838201"/>
            <a:ext cx="7098161" cy="4549051"/>
          </a:xfrm>
          <a:custGeom>
            <a:rect b="b" l="l" r="r" t="t"/>
            <a:pathLst>
              <a:path extrusionOk="0" h="5025119" w="6886274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32"/>
          <p:cNvSpPr txBox="1"/>
          <p:nvPr>
            <p:ph idx="1" type="subTitle"/>
          </p:nvPr>
        </p:nvSpPr>
        <p:spPr>
          <a:xfrm>
            <a:off x="3380002" y="2821258"/>
            <a:ext cx="6421459" cy="25716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Kysymyksiä, toiveita, terveisiä?</a:t>
            </a:r>
            <a:endParaRPr sz="32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K</a:t>
            </a:r>
            <a:r>
              <a:rPr lang="en-US" sz="3200"/>
              <a:t>iitos osallistumisesta!</a:t>
            </a:r>
            <a:endParaRPr sz="8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bstrakti sumennettu kuva kirjastosta ja kirjahyllyistä" id="312" name="Google Shape;312;p30"/>
          <p:cNvPicPr preferRelativeResize="0"/>
          <p:nvPr/>
        </p:nvPicPr>
        <p:blipFill rotWithShape="1">
          <a:blip r:embed="rId3">
            <a:alphaModFix/>
          </a:blip>
          <a:srcRect b="12960" l="0" r="0" t="2771"/>
          <a:stretch/>
        </p:blipFill>
        <p:spPr>
          <a:xfrm>
            <a:off x="20" y="1"/>
            <a:ext cx="1219198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30"/>
          <p:cNvSpPr/>
          <p:nvPr/>
        </p:nvSpPr>
        <p:spPr>
          <a:xfrm flipH="1">
            <a:off x="2655438" y="838201"/>
            <a:ext cx="7098161" cy="4549051"/>
          </a:xfrm>
          <a:custGeom>
            <a:rect b="b" l="l" r="r" t="t"/>
            <a:pathLst>
              <a:path extrusionOk="0" h="5025119" w="6886274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30"/>
          <p:cNvSpPr txBox="1"/>
          <p:nvPr>
            <p:ph idx="1" type="subTitle"/>
          </p:nvPr>
        </p:nvSpPr>
        <p:spPr>
          <a:xfrm>
            <a:off x="3380002" y="2030554"/>
            <a:ext cx="6421459" cy="33623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Etsivät nuorisotyöntekijät esittäytyvät</a:t>
            </a:r>
            <a:endParaRPr sz="32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u="sng">
                <a:solidFill>
                  <a:schemeClr val="hlink"/>
                </a:solidFill>
                <a:hlinkClick r:id="rId4"/>
              </a:rPr>
              <a:t>https://po1nt.fi/ohjaamo_pieksamaki/ohjaamo-pieksamaki/</a:t>
            </a:r>
            <a:r>
              <a:rPr lang="en-US" sz="3200"/>
              <a:t>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t/>
            </a:r>
            <a:endParaRPr sz="8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bstrakti sumennettu kuva kirjastosta ja kirjahyllyistä" id="109" name="Google Shape;109;p11"/>
          <p:cNvPicPr preferRelativeResize="0"/>
          <p:nvPr/>
        </p:nvPicPr>
        <p:blipFill rotWithShape="1">
          <a:blip r:embed="rId3">
            <a:alphaModFix/>
          </a:blip>
          <a:srcRect b="12960" l="0" r="0" t="2771"/>
          <a:stretch/>
        </p:blipFill>
        <p:spPr>
          <a:xfrm>
            <a:off x="20" y="1"/>
            <a:ext cx="1219198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1"/>
          <p:cNvSpPr/>
          <p:nvPr/>
        </p:nvSpPr>
        <p:spPr>
          <a:xfrm flipH="1">
            <a:off x="2655438" y="838201"/>
            <a:ext cx="7098161" cy="4549051"/>
          </a:xfrm>
          <a:custGeom>
            <a:rect b="b" l="l" r="r" t="t"/>
            <a:pathLst>
              <a:path extrusionOk="0" h="5025119" w="6886274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1"/>
          <p:cNvSpPr txBox="1"/>
          <p:nvPr>
            <p:ph idx="1" type="subTitle"/>
          </p:nvPr>
        </p:nvSpPr>
        <p:spPr>
          <a:xfrm>
            <a:off x="3380002" y="2030554"/>
            <a:ext cx="6421459" cy="33623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Kuraattorin puheenvuoro</a:t>
            </a:r>
            <a:endParaRPr sz="32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t/>
            </a:r>
            <a:endParaRPr sz="8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Eetu Rimpineva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puh. 0447874041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eetu.rimpineva@etelasavonha.fi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bstrakti sumennettu kuva kirjastosta ja kirjahyllyistä" id="117" name="Google Shape;117;p12"/>
          <p:cNvPicPr preferRelativeResize="0"/>
          <p:nvPr/>
        </p:nvPicPr>
        <p:blipFill rotWithShape="1">
          <a:blip r:embed="rId3">
            <a:alphaModFix/>
          </a:blip>
          <a:srcRect b="12960" l="0" r="0" t="2771"/>
          <a:stretch/>
        </p:blipFill>
        <p:spPr>
          <a:xfrm>
            <a:off x="20" y="1"/>
            <a:ext cx="1219198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2"/>
          <p:cNvSpPr/>
          <p:nvPr/>
        </p:nvSpPr>
        <p:spPr>
          <a:xfrm flipH="1">
            <a:off x="2655438" y="838201"/>
            <a:ext cx="7098161" cy="4549051"/>
          </a:xfrm>
          <a:custGeom>
            <a:rect b="b" l="l" r="r" t="t"/>
            <a:pathLst>
              <a:path extrusionOk="0" h="5025119" w="6886274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2"/>
          <p:cNvSpPr txBox="1"/>
          <p:nvPr>
            <p:ph idx="1" type="subTitle"/>
          </p:nvPr>
        </p:nvSpPr>
        <p:spPr>
          <a:xfrm>
            <a:off x="3380002" y="2030554"/>
            <a:ext cx="6421459" cy="33623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Opon puheenvuoro</a:t>
            </a:r>
            <a:endParaRPr sz="32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t/>
            </a:r>
            <a:endParaRPr sz="8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Mia Pellinen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puh. 0400855715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mia.pellinen@pieksamaki.fi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Yksi joukosta" id="124" name="Google Shape;124;p13"/>
          <p:cNvPicPr preferRelativeResize="0"/>
          <p:nvPr/>
        </p:nvPicPr>
        <p:blipFill rotWithShape="1">
          <a:blip r:embed="rId3">
            <a:alphaModFix/>
          </a:blip>
          <a:srcRect b="13414" l="0" r="9091" t="18403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3"/>
          <p:cNvSpPr/>
          <p:nvPr/>
        </p:nvSpPr>
        <p:spPr>
          <a:xfrm>
            <a:off x="336884" y="321176"/>
            <a:ext cx="5735590" cy="5896743"/>
          </a:xfrm>
          <a:prstGeom prst="rect">
            <a:avLst/>
          </a:prstGeom>
          <a:solidFill>
            <a:schemeClr val="lt1">
              <a:alpha val="89803"/>
            </a:schemeClr>
          </a:solidFill>
          <a:ln cap="sq" cmpd="thinThick" w="1270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3"/>
          <p:cNvSpPr txBox="1"/>
          <p:nvPr>
            <p:ph type="title"/>
          </p:nvPr>
        </p:nvSpPr>
        <p:spPr>
          <a:xfrm>
            <a:off x="594805" y="640263"/>
            <a:ext cx="5221266" cy="9599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</a:pPr>
            <a:r>
              <a:rPr lang="en-US" sz="3400">
                <a:latin typeface="Calibri"/>
                <a:ea typeface="Calibri"/>
                <a:cs typeface="Calibri"/>
                <a:sym typeface="Calibri"/>
              </a:rPr>
              <a:t>Nuorten terveisiä</a:t>
            </a:r>
            <a:endParaRPr sz="3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3"/>
          <p:cNvSpPr txBox="1"/>
          <p:nvPr>
            <p:ph idx="1" type="body"/>
          </p:nvPr>
        </p:nvSpPr>
        <p:spPr>
          <a:xfrm>
            <a:off x="594110" y="1600199"/>
            <a:ext cx="5221961" cy="44377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US" sz="2400"/>
              <a:t>Teidän ei tarvia stressata kouluhommista, kyllä ne hoituu AINA</a:t>
            </a:r>
            <a:r>
              <a:rPr lang="en-US" sz="2400"/>
              <a:t>”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US" sz="2400"/>
              <a:t>Onnittelut, että lapsenne kävi ja jaksoi tämän koitoksen.”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“Kiva, kun ootte tukena 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☺”</a:t>
            </a:r>
            <a:r>
              <a:rPr lang="en-US" sz="2400"/>
              <a:t> 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“Terkkuja kaikille!” 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“Moi äiti! Mä en oo lintsannut kertaakaan! Kiitos tuesta!”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“Hyvää vanhempainiltaa!”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Yksi joukosta" id="132" name="Google Shape;132;p14"/>
          <p:cNvPicPr preferRelativeResize="0"/>
          <p:nvPr/>
        </p:nvPicPr>
        <p:blipFill rotWithShape="1">
          <a:blip r:embed="rId3">
            <a:alphaModFix/>
          </a:blip>
          <a:srcRect b="13414" l="0" r="9091" t="18403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4"/>
          <p:cNvSpPr/>
          <p:nvPr/>
        </p:nvSpPr>
        <p:spPr>
          <a:xfrm>
            <a:off x="336884" y="321176"/>
            <a:ext cx="5735590" cy="5896743"/>
          </a:xfrm>
          <a:prstGeom prst="rect">
            <a:avLst/>
          </a:prstGeom>
          <a:solidFill>
            <a:schemeClr val="lt1">
              <a:alpha val="89803"/>
            </a:schemeClr>
          </a:solidFill>
          <a:ln cap="sq" cmpd="thinThick" w="1270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4"/>
          <p:cNvSpPr txBox="1"/>
          <p:nvPr>
            <p:ph type="title"/>
          </p:nvPr>
        </p:nvSpPr>
        <p:spPr>
          <a:xfrm>
            <a:off x="594805" y="640263"/>
            <a:ext cx="5221266" cy="9599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</a:pPr>
            <a:r>
              <a:rPr lang="en-US" sz="3400">
                <a:latin typeface="Calibri"/>
                <a:ea typeface="Calibri"/>
                <a:cs typeface="Calibri"/>
                <a:sym typeface="Calibri"/>
              </a:rPr>
              <a:t>Toivoisin…</a:t>
            </a:r>
            <a:endParaRPr/>
          </a:p>
        </p:txBody>
      </p:sp>
      <p:sp>
        <p:nvSpPr>
          <p:cNvPr id="135" name="Google Shape;135;p14"/>
          <p:cNvSpPr txBox="1"/>
          <p:nvPr>
            <p:ph idx="1" type="body"/>
          </p:nvPr>
        </p:nvSpPr>
        <p:spPr>
          <a:xfrm>
            <a:off x="594110" y="1600199"/>
            <a:ext cx="5221961" cy="44377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400"/>
              <a:t>“että vanhemmat pysyy yhtä ymmärtäväisinä ja kannustavina kuin aina :)”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400"/>
              <a:t>“että minulle ei puhuta ennen herätyskellon soittoa”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400"/>
              <a:t>“ymmärr</a:t>
            </a:r>
            <a:r>
              <a:rPr lang="en-US" sz="2400"/>
              <a:t>ystä ja tukea, jos yo-kokeet ei mene toivotusti.”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400"/>
              <a:t>“jos käytäis vaikka kahvilla yhessä, nii ois kiva.”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US" sz="2400"/>
              <a:t>e</a:t>
            </a:r>
            <a:r>
              <a:rPr lang="en-US" sz="2400"/>
              <a:t>ttä vanhemmat uskoo siihen, että pystyn mihin vaan, jos yritän.”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US" sz="2400"/>
              <a:t>k</a:t>
            </a:r>
            <a:r>
              <a:rPr lang="en-US" sz="2400"/>
              <a:t>ärsivällisyyttä ja matalia odotuksia :D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US" sz="2400"/>
              <a:t>että puhuisitte kuulumisista toistenne kanssa”</a:t>
            </a: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Yksi joukosta" id="140" name="Google Shape;140;p15"/>
          <p:cNvPicPr preferRelativeResize="0"/>
          <p:nvPr/>
        </p:nvPicPr>
        <p:blipFill rotWithShape="1">
          <a:blip r:embed="rId3">
            <a:alphaModFix/>
          </a:blip>
          <a:srcRect b="13414" l="0" r="9091" t="18403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5"/>
          <p:cNvSpPr/>
          <p:nvPr/>
        </p:nvSpPr>
        <p:spPr>
          <a:xfrm>
            <a:off x="336884" y="321176"/>
            <a:ext cx="5735590" cy="5896743"/>
          </a:xfrm>
          <a:prstGeom prst="rect">
            <a:avLst/>
          </a:prstGeom>
          <a:solidFill>
            <a:schemeClr val="lt1">
              <a:alpha val="89803"/>
            </a:schemeClr>
          </a:solidFill>
          <a:ln cap="sq" cmpd="thinThick" w="1270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5"/>
          <p:cNvSpPr txBox="1"/>
          <p:nvPr>
            <p:ph type="title"/>
          </p:nvPr>
        </p:nvSpPr>
        <p:spPr>
          <a:xfrm>
            <a:off x="594805" y="640263"/>
            <a:ext cx="5221266" cy="9599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</a:pPr>
            <a:r>
              <a:rPr lang="en-US" sz="3400">
                <a:latin typeface="Calibri"/>
                <a:ea typeface="Calibri"/>
                <a:cs typeface="Calibri"/>
                <a:sym typeface="Calibri"/>
              </a:rPr>
              <a:t>Kiitos…</a:t>
            </a:r>
            <a:endParaRPr/>
          </a:p>
        </p:txBody>
      </p:sp>
      <p:sp>
        <p:nvSpPr>
          <p:cNvPr id="143" name="Google Shape;143;p15"/>
          <p:cNvSpPr txBox="1"/>
          <p:nvPr>
            <p:ph idx="1" type="body"/>
          </p:nvPr>
        </p:nvSpPr>
        <p:spPr>
          <a:xfrm>
            <a:off x="594110" y="1600199"/>
            <a:ext cx="5221961" cy="44377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US" sz="2400"/>
              <a:t>kaikesta tuesta ja rakkaudesta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“kun olette kannustaneet ja tukeneet koko lukioajan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US" sz="2400"/>
              <a:t>kun kannustatte</a:t>
            </a:r>
            <a:r>
              <a:rPr lang="en-US" sz="2400"/>
              <a:t>”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US" sz="2400"/>
              <a:t>kaikesta tuesta ja avusta &lt;3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US" sz="2400"/>
              <a:t>mulla on jo paras äiti&lt;3”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“kun aina tsemppaatte koulussa ja muussa!”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6"/>
          <p:cNvSpPr txBox="1"/>
          <p:nvPr>
            <p:ph type="ctrTitle"/>
          </p:nvPr>
        </p:nvSpPr>
        <p:spPr>
          <a:xfrm>
            <a:off x="764746" y="170770"/>
            <a:ext cx="10903527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KEVÄÄN YHTEISHAUT</a:t>
            </a:r>
            <a:br>
              <a:rPr lang="en-US">
                <a:latin typeface="Arial"/>
                <a:ea typeface="Arial"/>
                <a:cs typeface="Arial"/>
                <a:sym typeface="Arial"/>
              </a:rPr>
            </a:br>
            <a:r>
              <a:rPr lang="en-US">
                <a:latin typeface="Arial"/>
                <a:ea typeface="Arial"/>
                <a:cs typeface="Arial"/>
                <a:sym typeface="Arial"/>
              </a:rPr>
              <a:t>KORKEAKOULUIHIN </a:t>
            </a:r>
            <a:endParaRPr/>
          </a:p>
        </p:txBody>
      </p:sp>
      <p:cxnSp>
        <p:nvCxnSpPr>
          <p:cNvPr id="149" name="Google Shape;149;p16"/>
          <p:cNvCxnSpPr/>
          <p:nvPr/>
        </p:nvCxnSpPr>
        <p:spPr>
          <a:xfrm>
            <a:off x="4162567" y="3556787"/>
            <a:ext cx="341193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0" name="Google Shape;15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30584" y="2967037"/>
            <a:ext cx="5771852" cy="3706434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6"/>
          <p:cNvSpPr txBox="1"/>
          <p:nvPr/>
        </p:nvSpPr>
        <p:spPr>
          <a:xfrm>
            <a:off x="7971905" y="6365694"/>
            <a:ext cx="15544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Kuva: Pixabay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57" name="Google Shape;157;p17"/>
          <p:cNvSpPr txBox="1"/>
          <p:nvPr>
            <p:ph idx="1" type="body"/>
          </p:nvPr>
        </p:nvSpPr>
        <p:spPr>
          <a:xfrm>
            <a:off x="7970291" y="6271449"/>
            <a:ext cx="3629167" cy="4449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Lähde: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www.yliopistovalinnat.fi</a:t>
            </a:r>
            <a:r>
              <a:rPr lang="en-US" sz="2000"/>
              <a:t> </a:t>
            </a:r>
            <a:endParaRPr/>
          </a:p>
        </p:txBody>
      </p:sp>
      <p:pic>
        <p:nvPicPr>
          <p:cNvPr id="158" name="Google Shape;158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9904" y="0"/>
            <a:ext cx="12231807" cy="5906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2021-09-21T07:37:24Z</dcterms:created>
  <dc:creator>Mia Pellinen</dc:creator>
</cp:coreProperties>
</file>