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2"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9982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34D092B-1480-4644-A5A8-D627BDA3A54A}" type="datetimeFigureOut">
              <a:rPr lang="hr-HR" smtClean="0"/>
              <a:t>13.3.2023.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51129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654274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33444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9099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17759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487467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639147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43074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1279652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4D092B-1480-4644-A5A8-D627BDA3A54A}" type="datetimeFigureOut">
              <a:rPr lang="hr-HR" smtClean="0"/>
              <a:t>13.3.2023.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2422165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4D092B-1480-4644-A5A8-D627BDA3A54A}" type="datetimeFigureOut">
              <a:rPr lang="hr-HR" smtClean="0"/>
              <a:t>13.3.2023.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53494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4D092B-1480-4644-A5A8-D627BDA3A54A}" type="datetimeFigureOut">
              <a:rPr lang="hr-HR" smtClean="0"/>
              <a:t>13.3.2023.</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14430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4D092B-1480-4644-A5A8-D627BDA3A54A}" type="datetimeFigureOut">
              <a:rPr lang="hr-HR" smtClean="0"/>
              <a:t>13.3.2023.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123942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D092B-1480-4644-A5A8-D627BDA3A54A}" type="datetimeFigureOut">
              <a:rPr lang="hr-HR" smtClean="0"/>
              <a:t>13.3.2023.</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23293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4D092B-1480-4644-A5A8-D627BDA3A54A}" type="datetimeFigureOut">
              <a:rPr lang="hr-HR" smtClean="0"/>
              <a:t>13.3.2023.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36813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4D092B-1480-4644-A5A8-D627BDA3A54A}" type="datetimeFigureOut">
              <a:rPr lang="hr-HR" smtClean="0"/>
              <a:t>13.3.2023.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8775426F-5285-4595-8F4B-A2ED10711B40}" type="slidenum">
              <a:rPr lang="hr-HR" smtClean="0"/>
              <a:t>‹#›</a:t>
            </a:fld>
            <a:endParaRPr lang="hr-HR"/>
          </a:p>
        </p:txBody>
      </p:sp>
    </p:spTree>
    <p:extLst>
      <p:ext uri="{BB962C8B-B14F-4D97-AF65-F5344CB8AC3E}">
        <p14:creationId xmlns:p14="http://schemas.microsoft.com/office/powerpoint/2010/main" val="71386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34D092B-1480-4644-A5A8-D627BDA3A54A}" type="datetimeFigureOut">
              <a:rPr lang="hr-HR" smtClean="0"/>
              <a:t>13.3.2023.</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775426F-5285-4595-8F4B-A2ED10711B40}" type="slidenum">
              <a:rPr lang="hr-HR" smtClean="0"/>
              <a:t>‹#›</a:t>
            </a:fld>
            <a:endParaRPr lang="hr-HR"/>
          </a:p>
        </p:txBody>
      </p:sp>
    </p:spTree>
    <p:extLst>
      <p:ext uri="{BB962C8B-B14F-4D97-AF65-F5344CB8AC3E}">
        <p14:creationId xmlns:p14="http://schemas.microsoft.com/office/powerpoint/2010/main" val="29453640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6D1A01E-C437-5916-BC9B-712D6A9F7643}"/>
              </a:ext>
            </a:extLst>
          </p:cNvPr>
          <p:cNvSpPr>
            <a:spLocks noGrp="1"/>
          </p:cNvSpPr>
          <p:nvPr>
            <p:ph type="subTitle" idx="1"/>
          </p:nvPr>
        </p:nvSpPr>
        <p:spPr/>
        <p:txBody>
          <a:bodyPr/>
          <a:lstStyle/>
          <a:p>
            <a:r>
              <a:rPr lang="hr-HR" dirty="0"/>
              <a:t>STEPS TOWARDS ECOLOGICAL PLANET </a:t>
            </a:r>
          </a:p>
          <a:p>
            <a:r>
              <a:rPr lang="hr-HR" dirty="0"/>
              <a:t>ERASMUS+</a:t>
            </a:r>
          </a:p>
          <a:p>
            <a:r>
              <a:rPr lang="hr-HR" dirty="0"/>
              <a:t>2022-1-F101-KA220-SCH-000086671</a:t>
            </a:r>
          </a:p>
          <a:p>
            <a:r>
              <a:rPr lang="hr-HR" dirty="0"/>
              <a:t>Date: November 5th, 2022</a:t>
            </a:r>
          </a:p>
        </p:txBody>
      </p:sp>
      <p:sp>
        <p:nvSpPr>
          <p:cNvPr id="4" name="Title 3">
            <a:extLst>
              <a:ext uri="{FF2B5EF4-FFF2-40B4-BE49-F238E27FC236}">
                <a16:creationId xmlns:a16="http://schemas.microsoft.com/office/drawing/2014/main" id="{F99C8FB9-3002-0915-7F4D-D905D8B455B4}"/>
              </a:ext>
            </a:extLst>
          </p:cNvPr>
          <p:cNvSpPr>
            <a:spLocks noGrp="1"/>
          </p:cNvSpPr>
          <p:nvPr>
            <p:ph type="ctrTitle"/>
          </p:nvPr>
        </p:nvSpPr>
        <p:spPr/>
        <p:txBody>
          <a:bodyPr/>
          <a:lstStyle/>
          <a:p>
            <a:r>
              <a:rPr lang="hr-HR" dirty="0"/>
              <a:t>NEEDS ANALYSIS REPORT</a:t>
            </a:r>
            <a:br>
              <a:rPr lang="hr-HR" dirty="0"/>
            </a:br>
            <a:endParaRPr lang="hr-HR" dirty="0"/>
          </a:p>
        </p:txBody>
      </p:sp>
      <p:sp>
        <p:nvSpPr>
          <p:cNvPr id="5" name="Title 1">
            <a:extLst>
              <a:ext uri="{FF2B5EF4-FFF2-40B4-BE49-F238E27FC236}">
                <a16:creationId xmlns:a16="http://schemas.microsoft.com/office/drawing/2014/main" id="{858896D7-01BE-5A8B-BF99-29503A0C5834}"/>
              </a:ext>
            </a:extLst>
          </p:cNvPr>
          <p:cNvSpPr txBox="1">
            <a:spLocks/>
          </p:cNvSpPr>
          <p:nvPr/>
        </p:nvSpPr>
        <p:spPr>
          <a:xfrm>
            <a:off x="2581486" y="73266"/>
            <a:ext cx="3456360" cy="1675634"/>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hr-HR" dirty="0"/>
          </a:p>
        </p:txBody>
      </p:sp>
      <p:pic>
        <p:nvPicPr>
          <p:cNvPr id="6" name="Picture 2" descr="Co Funded By The Erasmus+ Programme, HD Png Download - european union flag png">
            <a:extLst>
              <a:ext uri="{FF2B5EF4-FFF2-40B4-BE49-F238E27FC236}">
                <a16:creationId xmlns:a16="http://schemas.microsoft.com/office/drawing/2014/main" id="{769E5D0F-5D63-4D06-B645-D95CAC42A6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9115" y="499532"/>
            <a:ext cx="5953270" cy="1415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480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5E59-4881-1506-B53D-764AA51EC3C1}"/>
              </a:ext>
            </a:extLst>
          </p:cNvPr>
          <p:cNvSpPr>
            <a:spLocks noGrp="1"/>
          </p:cNvSpPr>
          <p:nvPr>
            <p:ph type="title"/>
          </p:nvPr>
        </p:nvSpPr>
        <p:spPr>
          <a:xfrm>
            <a:off x="684212" y="4665133"/>
            <a:ext cx="8534400" cy="1507067"/>
          </a:xfrm>
        </p:spPr>
        <p:txBody>
          <a:bodyPr>
            <a:normAutofit/>
          </a:bodyPr>
          <a:lstStyle/>
          <a:p>
            <a:r>
              <a:rPr lang="en-US" sz="2400" b="0" i="0" dirty="0">
                <a:solidFill>
                  <a:srgbClr val="212121"/>
                </a:solidFill>
                <a:effectLst/>
                <a:latin typeface="Segoe UI Web (East European)"/>
              </a:rPr>
              <a:t>Would you like to learn together with your students about different cultures and lifestyles and to develop tolerance to differences?</a:t>
            </a:r>
            <a:endParaRPr lang="hr-HR" sz="2400" dirty="0"/>
          </a:p>
        </p:txBody>
      </p:sp>
      <p:pic>
        <p:nvPicPr>
          <p:cNvPr id="6146" name="Picture 2">
            <a:extLst>
              <a:ext uri="{FF2B5EF4-FFF2-40B4-BE49-F238E27FC236}">
                <a16:creationId xmlns:a16="http://schemas.microsoft.com/office/drawing/2014/main" id="{EBD7E888-574F-7129-6CD1-0534235282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5475" y="1602581"/>
            <a:ext cx="35718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561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3544-ED73-358D-2A41-130E329C4AE5}"/>
              </a:ext>
            </a:extLst>
          </p:cNvPr>
          <p:cNvSpPr>
            <a:spLocks noGrp="1"/>
          </p:cNvSpPr>
          <p:nvPr>
            <p:ph type="title"/>
          </p:nvPr>
        </p:nvSpPr>
        <p:spPr/>
        <p:txBody>
          <a:bodyPr>
            <a:normAutofit fontScale="90000"/>
          </a:bodyPr>
          <a:lstStyle/>
          <a:p>
            <a:r>
              <a:rPr lang="en-US" sz="2400" b="0" i="0" dirty="0">
                <a:solidFill>
                  <a:srgbClr val="212121"/>
                </a:solidFill>
                <a:effectLst/>
                <a:latin typeface="Segoe UI Web (East European)"/>
              </a:rPr>
              <a:t>How important is it for you that your institution becomes the forerunner in your community in the green thinking and practices?</a:t>
            </a:r>
            <a:br>
              <a:rPr lang="hr-HR" sz="2400" b="0" i="0" dirty="0">
                <a:solidFill>
                  <a:srgbClr val="212121"/>
                </a:solidFill>
                <a:effectLst/>
                <a:latin typeface="Segoe UI Web (East European)"/>
              </a:rPr>
            </a:br>
            <a:br>
              <a:rPr lang="hr-HR" sz="2400" b="0" i="0" dirty="0">
                <a:solidFill>
                  <a:srgbClr val="212121"/>
                </a:solidFill>
                <a:effectLst/>
                <a:latin typeface="Segoe UI Web (East European)"/>
              </a:rPr>
            </a:br>
            <a:r>
              <a:rPr lang="hr-HR" sz="2400" b="0" i="0" dirty="0">
                <a:solidFill>
                  <a:srgbClr val="212121"/>
                </a:solidFill>
                <a:effectLst/>
                <a:latin typeface="Segoe UI Web (East European)"/>
              </a:rPr>
              <a:t>Mean value: 4.21</a:t>
            </a:r>
            <a:endParaRPr lang="hr-HR" sz="2400" cap="none" dirty="0"/>
          </a:p>
        </p:txBody>
      </p:sp>
      <p:pic>
        <p:nvPicPr>
          <p:cNvPr id="7170" name="Picture 2">
            <a:extLst>
              <a:ext uri="{FF2B5EF4-FFF2-40B4-BE49-F238E27FC236}">
                <a16:creationId xmlns:a16="http://schemas.microsoft.com/office/drawing/2014/main" id="{AE4CB6D2-271F-F90B-BAF5-0CC6F9C9152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0200" y="1007269"/>
            <a:ext cx="4162425"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49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23411-1560-4041-7163-C333AA91D1B1}"/>
              </a:ext>
            </a:extLst>
          </p:cNvPr>
          <p:cNvSpPr>
            <a:spLocks noGrp="1"/>
          </p:cNvSpPr>
          <p:nvPr>
            <p:ph type="title"/>
          </p:nvPr>
        </p:nvSpPr>
        <p:spPr/>
        <p:txBody>
          <a:bodyPr>
            <a:normAutofit fontScale="90000"/>
          </a:bodyPr>
          <a:lstStyle/>
          <a:p>
            <a:r>
              <a:rPr lang="hr-HR" dirty="0"/>
              <a:t>Thank you for your attention!</a:t>
            </a:r>
            <a:br>
              <a:rPr lang="hr-HR" dirty="0"/>
            </a:br>
            <a:r>
              <a:rPr lang="hr-HR" dirty="0"/>
              <a:t>DONE BY: xi. Gimnazija, zagreb, croatia, coordinator:M.schmidt</a:t>
            </a:r>
            <a:br>
              <a:rPr lang="hr-HR" dirty="0"/>
            </a:br>
            <a:endParaRPr lang="hr-HR" dirty="0"/>
          </a:p>
        </p:txBody>
      </p:sp>
    </p:spTree>
    <p:extLst>
      <p:ext uri="{BB962C8B-B14F-4D97-AF65-F5344CB8AC3E}">
        <p14:creationId xmlns:p14="http://schemas.microsoft.com/office/powerpoint/2010/main" val="46827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4D6BE-C63D-0C55-47B9-B8B5B402CBAA}"/>
              </a:ext>
            </a:extLst>
          </p:cNvPr>
          <p:cNvSpPr>
            <a:spLocks noGrp="1"/>
          </p:cNvSpPr>
          <p:nvPr>
            <p:ph type="title"/>
          </p:nvPr>
        </p:nvSpPr>
        <p:spPr/>
        <p:txBody>
          <a:bodyPr>
            <a:normAutofit/>
          </a:bodyPr>
          <a:lstStyle/>
          <a:p>
            <a:r>
              <a:rPr lang="hr-HR" sz="2000" dirty="0"/>
              <a:t>DO YOU INTEGRATE ENVIRONMENTAL ISSUES INTO THE CURRICULUM OF THE SUBJECT YOU TEACH?</a:t>
            </a:r>
            <a:br>
              <a:rPr lang="hr-HR" sz="2000" dirty="0"/>
            </a:br>
            <a:br>
              <a:rPr lang="hr-HR" sz="2000" dirty="0"/>
            </a:br>
            <a:r>
              <a:rPr lang="hr-HR" sz="2000" dirty="0"/>
              <a:t>mean value 3,63</a:t>
            </a:r>
          </a:p>
        </p:txBody>
      </p:sp>
      <p:sp>
        <p:nvSpPr>
          <p:cNvPr id="3" name="Content Placeholder 2">
            <a:extLst>
              <a:ext uri="{FF2B5EF4-FFF2-40B4-BE49-F238E27FC236}">
                <a16:creationId xmlns:a16="http://schemas.microsoft.com/office/drawing/2014/main" id="{6096B0C0-9752-40A3-546C-3FF46016711D}"/>
              </a:ext>
            </a:extLst>
          </p:cNvPr>
          <p:cNvSpPr>
            <a:spLocks noGrp="1"/>
          </p:cNvSpPr>
          <p:nvPr>
            <p:ph idx="1"/>
          </p:nvPr>
        </p:nvSpPr>
        <p:spPr/>
        <p:txBody>
          <a:bodyPr/>
          <a:lstStyle/>
          <a:p>
            <a:endParaRPr lang="hr-HR" dirty="0"/>
          </a:p>
          <a:p>
            <a:endParaRPr lang="hr-HR" dirty="0"/>
          </a:p>
        </p:txBody>
      </p:sp>
      <p:pic>
        <p:nvPicPr>
          <p:cNvPr id="2050" name="Picture 2">
            <a:extLst>
              <a:ext uri="{FF2B5EF4-FFF2-40B4-BE49-F238E27FC236}">
                <a16:creationId xmlns:a16="http://schemas.microsoft.com/office/drawing/2014/main" id="{97399F63-6230-18E8-92BF-53F8A82972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2606" y="1278185"/>
            <a:ext cx="3738378" cy="2669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79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27990-82E4-245D-8574-0CE86B96DE7C}"/>
              </a:ext>
            </a:extLst>
          </p:cNvPr>
          <p:cNvSpPr>
            <a:spLocks noGrp="1"/>
          </p:cNvSpPr>
          <p:nvPr>
            <p:ph type="title"/>
          </p:nvPr>
        </p:nvSpPr>
        <p:spPr/>
        <p:txBody>
          <a:bodyPr>
            <a:normAutofit/>
          </a:bodyPr>
          <a:lstStyle/>
          <a:p>
            <a:r>
              <a:rPr lang="hr-HR" sz="2400" dirty="0">
                <a:solidFill>
                  <a:schemeClr val="bg1"/>
                </a:solidFill>
              </a:rPr>
              <a:t>HOW COMPETENT ARE YOU WHEN YOU TEACH YOUR STUDENTS ENVIRONMENTAL SKILLS?</a:t>
            </a:r>
          </a:p>
        </p:txBody>
      </p:sp>
      <p:sp>
        <p:nvSpPr>
          <p:cNvPr id="3" name="Content Placeholder 2">
            <a:extLst>
              <a:ext uri="{FF2B5EF4-FFF2-40B4-BE49-F238E27FC236}">
                <a16:creationId xmlns:a16="http://schemas.microsoft.com/office/drawing/2014/main" id="{DFED89F8-EB83-CC45-0884-D5763FB6DA82}"/>
              </a:ext>
            </a:extLst>
          </p:cNvPr>
          <p:cNvSpPr>
            <a:spLocks noGrp="1"/>
          </p:cNvSpPr>
          <p:nvPr>
            <p:ph idx="1"/>
          </p:nvPr>
        </p:nvSpPr>
        <p:spPr/>
        <p:txBody>
          <a:bodyPr/>
          <a:lstStyle/>
          <a:p>
            <a:r>
              <a:rPr lang="hr-HR" dirty="0"/>
              <a:t>47 % of the teachers rated their competence as very good (4).</a:t>
            </a:r>
          </a:p>
          <a:p>
            <a:r>
              <a:rPr lang="hr-HR" dirty="0"/>
              <a:t>33% of the teachers rated their competence as good (3).</a:t>
            </a:r>
          </a:p>
          <a:p>
            <a:r>
              <a:rPr lang="hr-HR" dirty="0"/>
              <a:t>11% of the teachers rated their competence as excellent (5).</a:t>
            </a:r>
          </a:p>
          <a:p>
            <a:r>
              <a:rPr lang="hr-HR" dirty="0"/>
              <a:t>8% of the teachers rated their competence as sufficient (2).</a:t>
            </a:r>
          </a:p>
        </p:txBody>
      </p:sp>
    </p:spTree>
    <p:extLst>
      <p:ext uri="{BB962C8B-B14F-4D97-AF65-F5344CB8AC3E}">
        <p14:creationId xmlns:p14="http://schemas.microsoft.com/office/powerpoint/2010/main" val="140226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550C5-D1F4-25FA-5B44-197F511D61DE}"/>
              </a:ext>
            </a:extLst>
          </p:cNvPr>
          <p:cNvSpPr>
            <a:spLocks noGrp="1"/>
          </p:cNvSpPr>
          <p:nvPr>
            <p:ph type="title"/>
          </p:nvPr>
        </p:nvSpPr>
        <p:spPr/>
        <p:txBody>
          <a:bodyPr>
            <a:normAutofit/>
          </a:bodyPr>
          <a:lstStyle/>
          <a:p>
            <a:br>
              <a:rPr lang="en-US" dirty="0"/>
            </a:br>
            <a:r>
              <a:rPr lang="en-US" sz="2700" b="0" i="0" dirty="0">
                <a:solidFill>
                  <a:srgbClr val="212121"/>
                </a:solidFill>
                <a:effectLst/>
                <a:latin typeface="Segoe UI Web (East European)"/>
              </a:rPr>
              <a:t>What methods and activities do you use when teaching environmental skills?</a:t>
            </a:r>
            <a:endParaRPr lang="hr-HR" sz="2700" cap="none" dirty="0"/>
          </a:p>
        </p:txBody>
      </p:sp>
      <p:sp>
        <p:nvSpPr>
          <p:cNvPr id="3" name="Content Placeholder 2">
            <a:extLst>
              <a:ext uri="{FF2B5EF4-FFF2-40B4-BE49-F238E27FC236}">
                <a16:creationId xmlns:a16="http://schemas.microsoft.com/office/drawing/2014/main" id="{E70220D5-6FDA-D115-2301-BE4D82DC30F0}"/>
              </a:ext>
            </a:extLst>
          </p:cNvPr>
          <p:cNvSpPr>
            <a:spLocks noGrp="1"/>
          </p:cNvSpPr>
          <p:nvPr>
            <p:ph idx="1"/>
          </p:nvPr>
        </p:nvSpPr>
        <p:spPr/>
        <p:txBody>
          <a:bodyPr/>
          <a:lstStyle/>
          <a:p>
            <a:r>
              <a:rPr lang="hr-HR" dirty="0"/>
              <a:t>Lessons, videos, diagrams, glossaries, project-based learning, guest speakers, analytical thinking, cooperative learning, examples from real life, using simulations, hollistic approach to learning, excursions, environment groups...</a:t>
            </a:r>
          </a:p>
          <a:p>
            <a:r>
              <a:rPr lang="hr-HR" dirty="0"/>
              <a:t>70% of the teachers use videos when teaching environmental skills</a:t>
            </a:r>
          </a:p>
        </p:txBody>
      </p:sp>
    </p:spTree>
    <p:extLst>
      <p:ext uri="{BB962C8B-B14F-4D97-AF65-F5344CB8AC3E}">
        <p14:creationId xmlns:p14="http://schemas.microsoft.com/office/powerpoint/2010/main" val="1193731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47140-53B8-E4B4-E598-C7E31FFD469C}"/>
              </a:ext>
            </a:extLst>
          </p:cNvPr>
          <p:cNvSpPr>
            <a:spLocks noGrp="1"/>
          </p:cNvSpPr>
          <p:nvPr>
            <p:ph type="title"/>
          </p:nvPr>
        </p:nvSpPr>
        <p:spPr/>
        <p:txBody>
          <a:bodyPr>
            <a:normAutofit fontScale="90000"/>
          </a:bodyPr>
          <a:lstStyle/>
          <a:p>
            <a:r>
              <a:rPr lang="en-US" sz="2400" b="0" i="0" dirty="0">
                <a:solidFill>
                  <a:srgbClr val="212121"/>
                </a:solidFill>
                <a:effectLst/>
                <a:latin typeface="Segoe UI Web (East European)"/>
              </a:rPr>
              <a:t>Do you need further knowledge regarding the methods and </a:t>
            </a:r>
            <a:r>
              <a:rPr lang="en-US" sz="2400" b="0" i="0" dirty="0" err="1">
                <a:solidFill>
                  <a:srgbClr val="212121"/>
                </a:solidFill>
                <a:effectLst/>
                <a:latin typeface="Segoe UI Web (East European)"/>
              </a:rPr>
              <a:t>ativities</a:t>
            </a:r>
            <a:r>
              <a:rPr lang="en-US" sz="2400" b="0" i="0" dirty="0">
                <a:solidFill>
                  <a:srgbClr val="212121"/>
                </a:solidFill>
                <a:effectLst/>
                <a:latin typeface="Segoe UI Web (East European)"/>
              </a:rPr>
              <a:t> used to teach the students environmental skills?</a:t>
            </a:r>
            <a:br>
              <a:rPr lang="hr-HR" sz="2400" b="0" i="0" dirty="0">
                <a:solidFill>
                  <a:srgbClr val="212121"/>
                </a:solidFill>
                <a:effectLst/>
                <a:latin typeface="Segoe UI Web (East European)"/>
              </a:rPr>
            </a:br>
            <a:br>
              <a:rPr lang="hr-HR" sz="2400" b="0" i="0" dirty="0">
                <a:solidFill>
                  <a:srgbClr val="212121"/>
                </a:solidFill>
                <a:effectLst/>
                <a:latin typeface="Segoe UI Web (East European)"/>
              </a:rPr>
            </a:br>
            <a:r>
              <a:rPr lang="hr-HR" sz="2400" b="0" i="0" dirty="0">
                <a:solidFill>
                  <a:srgbClr val="212121"/>
                </a:solidFill>
                <a:effectLst/>
                <a:latin typeface="Segoe UI Web (East European)"/>
              </a:rPr>
              <a:t>Mean value: 3.37</a:t>
            </a:r>
            <a:endParaRPr lang="hr-HR" sz="2400" cap="none" dirty="0"/>
          </a:p>
        </p:txBody>
      </p:sp>
      <p:pic>
        <p:nvPicPr>
          <p:cNvPr id="3074" name="Picture 2">
            <a:extLst>
              <a:ext uri="{FF2B5EF4-FFF2-40B4-BE49-F238E27FC236}">
                <a16:creationId xmlns:a16="http://schemas.microsoft.com/office/drawing/2014/main" id="{CACD4032-4E62-1A75-3689-11F28FB053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0200" y="1007269"/>
            <a:ext cx="4162425"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228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C7C6-C3D0-311F-6C26-2B997C20D5A7}"/>
              </a:ext>
            </a:extLst>
          </p:cNvPr>
          <p:cNvSpPr>
            <a:spLocks noGrp="1"/>
          </p:cNvSpPr>
          <p:nvPr>
            <p:ph type="title"/>
          </p:nvPr>
        </p:nvSpPr>
        <p:spPr/>
        <p:txBody>
          <a:bodyPr>
            <a:normAutofit/>
          </a:bodyPr>
          <a:lstStyle/>
          <a:p>
            <a:r>
              <a:rPr lang="en-US" sz="2400" b="0" i="0" dirty="0">
                <a:solidFill>
                  <a:srgbClr val="212121"/>
                </a:solidFill>
                <a:effectLst/>
                <a:latin typeface="Segoe UI Web (East European)"/>
              </a:rPr>
              <a:t>Do you use digital tools for environmental education? If yes, how? If no, would you like to?</a:t>
            </a:r>
            <a:endParaRPr lang="hr-HR" sz="2400" cap="none" dirty="0"/>
          </a:p>
        </p:txBody>
      </p:sp>
      <p:sp>
        <p:nvSpPr>
          <p:cNvPr id="3" name="Content Placeholder 2">
            <a:extLst>
              <a:ext uri="{FF2B5EF4-FFF2-40B4-BE49-F238E27FC236}">
                <a16:creationId xmlns:a16="http://schemas.microsoft.com/office/drawing/2014/main" id="{E08067AD-0BFE-404D-3B5D-A8E44345C09B}"/>
              </a:ext>
            </a:extLst>
          </p:cNvPr>
          <p:cNvSpPr>
            <a:spLocks noGrp="1"/>
          </p:cNvSpPr>
          <p:nvPr>
            <p:ph idx="1"/>
          </p:nvPr>
        </p:nvSpPr>
        <p:spPr/>
        <p:txBody>
          <a:bodyPr/>
          <a:lstStyle/>
          <a:p>
            <a:r>
              <a:rPr lang="hr-HR" dirty="0"/>
              <a:t>26 teachers answered positively and gave some examples of digital tools- approximately 70%.</a:t>
            </a:r>
          </a:p>
        </p:txBody>
      </p:sp>
    </p:spTree>
    <p:extLst>
      <p:ext uri="{BB962C8B-B14F-4D97-AF65-F5344CB8AC3E}">
        <p14:creationId xmlns:p14="http://schemas.microsoft.com/office/powerpoint/2010/main" val="291950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F729F-6ECF-D1AC-CD95-7EFC20B26963}"/>
              </a:ext>
            </a:extLst>
          </p:cNvPr>
          <p:cNvSpPr>
            <a:spLocks noGrp="1"/>
          </p:cNvSpPr>
          <p:nvPr>
            <p:ph type="title"/>
          </p:nvPr>
        </p:nvSpPr>
        <p:spPr/>
        <p:txBody>
          <a:bodyPr>
            <a:normAutofit/>
          </a:bodyPr>
          <a:lstStyle/>
          <a:p>
            <a:r>
              <a:rPr lang="en-US" sz="2400" b="0" i="0" dirty="0">
                <a:solidFill>
                  <a:srgbClr val="212121"/>
                </a:solidFill>
                <a:effectLst/>
                <a:latin typeface="Segoe UI Web (East European)"/>
              </a:rPr>
              <a:t>Which key competences would your students need to develop in order to participate in the environmental education?</a:t>
            </a:r>
            <a:endParaRPr lang="hr-HR" sz="2400" cap="none" dirty="0"/>
          </a:p>
        </p:txBody>
      </p:sp>
      <p:sp>
        <p:nvSpPr>
          <p:cNvPr id="3" name="Content Placeholder 2">
            <a:extLst>
              <a:ext uri="{FF2B5EF4-FFF2-40B4-BE49-F238E27FC236}">
                <a16:creationId xmlns:a16="http://schemas.microsoft.com/office/drawing/2014/main" id="{5BCE67D9-83F5-C528-7755-3834CE73E09B}"/>
              </a:ext>
            </a:extLst>
          </p:cNvPr>
          <p:cNvSpPr>
            <a:spLocks noGrp="1"/>
          </p:cNvSpPr>
          <p:nvPr>
            <p:ph idx="1"/>
          </p:nvPr>
        </p:nvSpPr>
        <p:spPr/>
        <p:txBody>
          <a:bodyPr/>
          <a:lstStyle/>
          <a:p>
            <a:r>
              <a:rPr lang="hr-HR" dirty="0"/>
              <a:t>Basic knowledge about ecology and climate change, active citizenship, critical thinking, awareness of the current situation in the world, following the media, news and journals, evaluation of the statistical data related to ecology, teaching eco-friendly steps, problem identification, problem solving, inclusion in different projects, responsibility, citizenship</a:t>
            </a:r>
          </a:p>
        </p:txBody>
      </p:sp>
    </p:spTree>
    <p:extLst>
      <p:ext uri="{BB962C8B-B14F-4D97-AF65-F5344CB8AC3E}">
        <p14:creationId xmlns:p14="http://schemas.microsoft.com/office/powerpoint/2010/main" val="3993436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88E6-9489-7E81-AB6B-F614D57C4FD1}"/>
              </a:ext>
            </a:extLst>
          </p:cNvPr>
          <p:cNvSpPr>
            <a:spLocks noGrp="1"/>
          </p:cNvSpPr>
          <p:nvPr>
            <p:ph type="title"/>
          </p:nvPr>
        </p:nvSpPr>
        <p:spPr/>
        <p:txBody>
          <a:bodyPr>
            <a:normAutofit/>
          </a:bodyPr>
          <a:lstStyle/>
          <a:p>
            <a:r>
              <a:rPr lang="en-US" sz="2400" b="0" i="0" dirty="0">
                <a:solidFill>
                  <a:srgbClr val="212121"/>
                </a:solidFill>
                <a:effectLst/>
                <a:latin typeface="Segoe UI Web (East European)"/>
              </a:rPr>
              <a:t>Do you have foreign language skills to implement environmental education in the subject you teach?</a:t>
            </a:r>
            <a:br>
              <a:rPr lang="hr-HR" sz="2400" b="0" i="0" dirty="0">
                <a:solidFill>
                  <a:srgbClr val="212121"/>
                </a:solidFill>
                <a:effectLst/>
                <a:latin typeface="Segoe UI Web (East European)"/>
              </a:rPr>
            </a:br>
            <a:r>
              <a:rPr lang="hr-HR" sz="2400" b="0" i="0" dirty="0">
                <a:solidFill>
                  <a:srgbClr val="212121"/>
                </a:solidFill>
                <a:effectLst/>
                <a:latin typeface="Segoe UI Web (East European)"/>
              </a:rPr>
              <a:t>3,71 – mean value</a:t>
            </a:r>
            <a:endParaRPr lang="hr-HR" sz="2400" cap="none" dirty="0"/>
          </a:p>
        </p:txBody>
      </p:sp>
      <p:pic>
        <p:nvPicPr>
          <p:cNvPr id="4098" name="Picture 2">
            <a:extLst>
              <a:ext uri="{FF2B5EF4-FFF2-40B4-BE49-F238E27FC236}">
                <a16:creationId xmlns:a16="http://schemas.microsoft.com/office/drawing/2014/main" id="{71F98B17-A7A5-2ACB-C76A-EFF9E96C1C2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0200" y="1007269"/>
            <a:ext cx="4162425"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05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8CC82760-8985-04B3-AEDC-531BBB33D11C}"/>
              </a:ext>
            </a:extLst>
          </p:cNvPr>
          <p:cNvSpPr>
            <a:spLocks noGrp="1" noChangeArrowheads="1"/>
          </p:cNvSpPr>
          <p:nvPr>
            <p:ph type="title"/>
          </p:nvPr>
        </p:nvSpPr>
        <p:spPr bwMode="auto">
          <a:xfrm>
            <a:off x="684213" y="4342668"/>
            <a:ext cx="11362786"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2400" b="0" i="0" u="none" strike="noStrike" cap="none" normalizeH="0" baseline="0" dirty="0">
                <a:ln>
                  <a:noFill/>
                </a:ln>
                <a:solidFill>
                  <a:srgbClr val="212121"/>
                </a:solidFill>
                <a:effectLst/>
                <a:latin typeface="Segoe UI Web (East European)"/>
              </a:rPr>
              <a:t>DO YOU NEED TO PROMOTE INCLUSION OF STUDENTS WITH FEWER OPPORTUNITIES </a:t>
            </a:r>
            <a:br>
              <a:rPr kumimoji="0" lang="sr-Latn-RS" altLang="sr-Latn-RS" sz="2400" b="0" i="0" u="none" strike="noStrike" cap="none" normalizeH="0" baseline="0" dirty="0">
                <a:ln>
                  <a:noFill/>
                </a:ln>
                <a:solidFill>
                  <a:srgbClr val="212121"/>
                </a:solidFill>
                <a:effectLst/>
                <a:latin typeface="Segoe UI Web (East European)"/>
              </a:rPr>
            </a:br>
            <a:r>
              <a:rPr kumimoji="0" lang="sr-Latn-RS" altLang="sr-Latn-RS" sz="2400" b="0" i="0" u="none" strike="noStrike" cap="none" normalizeH="0" baseline="0" dirty="0">
                <a:ln>
                  <a:noFill/>
                </a:ln>
                <a:solidFill>
                  <a:srgbClr val="212121"/>
                </a:solidFill>
                <a:effectLst/>
                <a:latin typeface="Segoe UI Web (East European)"/>
              </a:rPr>
              <a:t>( WITH SOCIAL, BEHAVIOURAL, EDUCATIONAL, GEOGRAPHICAL, CULTURAL,</a:t>
            </a:r>
            <a:br>
              <a:rPr kumimoji="0" lang="sr-Latn-RS" altLang="sr-Latn-RS" sz="2400" b="0" i="0" u="none" strike="noStrike" cap="none" normalizeH="0" baseline="0" dirty="0">
                <a:ln>
                  <a:noFill/>
                </a:ln>
                <a:solidFill>
                  <a:srgbClr val="212121"/>
                </a:solidFill>
                <a:effectLst/>
                <a:latin typeface="Segoe UI Web (East European)"/>
              </a:rPr>
            </a:br>
            <a:r>
              <a:rPr kumimoji="0" lang="sr-Latn-RS" altLang="sr-Latn-RS" sz="2400" b="0" i="0" u="none" strike="noStrike" cap="none" normalizeH="0" baseline="0" dirty="0">
                <a:ln>
                  <a:noFill/>
                </a:ln>
                <a:solidFill>
                  <a:srgbClr val="212121"/>
                </a:solidFill>
                <a:effectLst/>
                <a:latin typeface="Segoe UI Web (East European)"/>
              </a:rPr>
              <a:t> ECONOMICAL BARRIERS) IN YOUR INSTITUTION?</a:t>
            </a:r>
            <a:br>
              <a:rPr kumimoji="0" lang="sr-Latn-RS" altLang="sr-Latn-RS" sz="2400" b="0" i="0" u="none" strike="noStrike" cap="none" normalizeH="0" baseline="0" dirty="0">
                <a:ln>
                  <a:noFill/>
                </a:ln>
                <a:solidFill>
                  <a:schemeClr val="tx1"/>
                </a:solidFill>
                <a:effectLst/>
              </a:rPr>
            </a:br>
            <a:endParaRPr kumimoji="0" lang="sr-Latn-RS" altLang="sr-Latn-RS" sz="2400" b="0" i="0" u="none" strike="noStrike" cap="none" normalizeH="0" baseline="0" dirty="0">
              <a:ln>
                <a:noFill/>
              </a:ln>
              <a:solidFill>
                <a:schemeClr val="tx1"/>
              </a:solidFill>
              <a:effectLst/>
              <a:latin typeface="Arial" panose="020B0604020202020204" pitchFamily="34" charset="0"/>
            </a:endParaRPr>
          </a:p>
        </p:txBody>
      </p:sp>
      <p:pic>
        <p:nvPicPr>
          <p:cNvPr id="5123" name="Picture 3">
            <a:extLst>
              <a:ext uri="{FF2B5EF4-FFF2-40B4-BE49-F238E27FC236}">
                <a16:creationId xmlns:a16="http://schemas.microsoft.com/office/drawing/2014/main" id="{B2638C90-B218-36EB-66BC-E32F636CC4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5475" y="1602581"/>
            <a:ext cx="35718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7729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73</TotalTime>
  <Words>427</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Segoe UI Web (East European)</vt:lpstr>
      <vt:lpstr>Wingdings 3</vt:lpstr>
      <vt:lpstr>Slice</vt:lpstr>
      <vt:lpstr>NEEDS ANALYSIS REPORT </vt:lpstr>
      <vt:lpstr>DO YOU INTEGRATE ENVIRONMENTAL ISSUES INTO THE CURRICULUM OF THE SUBJECT YOU TEACH?  mean value 3,63</vt:lpstr>
      <vt:lpstr>HOW COMPETENT ARE YOU WHEN YOU TEACH YOUR STUDENTS ENVIRONMENTAL SKILLS?</vt:lpstr>
      <vt:lpstr> What methods and activities do you use when teaching environmental skills?</vt:lpstr>
      <vt:lpstr>Do you need further knowledge regarding the methods and ativities used to teach the students environmental skills?  Mean value: 3.37</vt:lpstr>
      <vt:lpstr>Do you use digital tools for environmental education? If yes, how? If no, would you like to?</vt:lpstr>
      <vt:lpstr>Which key competences would your students need to develop in order to participate in the environmental education?</vt:lpstr>
      <vt:lpstr>Do you have foreign language skills to implement environmental education in the subject you teach? 3,71 – mean value</vt:lpstr>
      <vt:lpstr>DO YOU NEED TO PROMOTE INCLUSION OF STUDENTS WITH FEWER OPPORTUNITIES  ( WITH SOCIAL, BEHAVIOURAL, EDUCATIONAL, GEOGRAPHICAL, CULTURAL,  ECONOMICAL BARRIERS) IN YOUR INSTITUTION? </vt:lpstr>
      <vt:lpstr>Would you like to learn together with your students about different cultures and lifestyles and to develop tolerance to differences?</vt:lpstr>
      <vt:lpstr>How important is it for you that your institution becomes the forerunner in your community in the green thinking and practices?  Mean value: 4.21</vt:lpstr>
      <vt:lpstr>Thank you for your attention! DONE BY: xi. Gimnazija, zagreb, croatia, coordinator:M.schmidt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NEEDS ANALYSIS REPORT </dc:title>
  <dc:creator>Saša Schmidt</dc:creator>
  <cp:lastModifiedBy>Saša Schmidt</cp:lastModifiedBy>
  <cp:revision>1</cp:revision>
  <dcterms:created xsi:type="dcterms:W3CDTF">2023-03-13T15:41:18Z</dcterms:created>
  <dcterms:modified xsi:type="dcterms:W3CDTF">2023-03-13T16:54:35Z</dcterms:modified>
</cp:coreProperties>
</file>